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latsi" charset="1" panose="00000500000000000000"/>
      <p:regular r:id="rId36"/>
    </p:embeddedFont>
    <p:embeddedFont>
      <p:font typeface="Abhaya Libre" charset="1" panose="02000503000000000000"/>
      <p:regular r:id="rId38"/>
    </p:embeddedFont>
    <p:embeddedFont>
      <p:font typeface="Canva Sans Bold" charset="1" panose="020B0803030501040103"/>
      <p:regular r:id="rId46"/>
    </p:embeddedFont>
    <p:embeddedFont>
      <p:font typeface="Canva Sans" charset="1" panose="020B0503030501040103"/>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fonts/font36.fntdata" Type="http://schemas.openxmlformats.org/officeDocument/2006/relationships/font"/><Relationship Id="rId37" Target="notesSlides/notesSlide2.xml" Type="http://schemas.openxmlformats.org/officeDocument/2006/relationships/notesSlide"/><Relationship Id="rId38" Target="fonts/font38.fntdata" Type="http://schemas.openxmlformats.org/officeDocument/2006/relationships/font"/><Relationship Id="rId39" Target="notesSlides/notesSlide3.xml" Type="http://schemas.openxmlformats.org/officeDocument/2006/relationships/notesSlide"/><Relationship Id="rId4" Target="theme/theme1.xml" Type="http://schemas.openxmlformats.org/officeDocument/2006/relationships/theme"/><Relationship Id="rId40" Target="notesSlides/notesSlide4.xml" Type="http://schemas.openxmlformats.org/officeDocument/2006/relationships/notesSlide"/><Relationship Id="rId41" Target="notesSlides/notesSlide5.xml" Type="http://schemas.openxmlformats.org/officeDocument/2006/relationships/notesSlide"/><Relationship Id="rId42" Target="notesSlides/notesSlide6.xml" Type="http://schemas.openxmlformats.org/officeDocument/2006/relationships/notesSlide"/><Relationship Id="rId43" Target="notesSlides/notesSlide7.xml" Type="http://schemas.openxmlformats.org/officeDocument/2006/relationships/notesSlide"/><Relationship Id="rId44" Target="notesSlides/notesSlide8.xml" Type="http://schemas.openxmlformats.org/officeDocument/2006/relationships/notesSlide"/><Relationship Id="rId45" Target="notesSlides/notesSlide9.xml" Type="http://schemas.openxmlformats.org/officeDocument/2006/relationships/notesSlide"/><Relationship Id="rId46" Target="fonts/font46.fntdata" Type="http://schemas.openxmlformats.org/officeDocument/2006/relationships/font"/><Relationship Id="rId47" Target="notesSlides/notesSlide10.xml" Type="http://schemas.openxmlformats.org/officeDocument/2006/relationships/notesSlide"/><Relationship Id="rId48" Target="notesSlides/notesSlide11.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notesSlides/notesSlide12.xml" Type="http://schemas.openxmlformats.org/officeDocument/2006/relationships/notesSlide"/><Relationship Id="rId51" Target="notesSlides/notesSlide13.xml" Type="http://schemas.openxmlformats.org/officeDocument/2006/relationships/notesSlide"/><Relationship Id="rId52" Target="notesSlides/notesSlide14.xml" Type="http://schemas.openxmlformats.org/officeDocument/2006/relationships/notesSlide"/><Relationship Id="rId53" Target="notesSlides/notesSlide15.xml" Type="http://schemas.openxmlformats.org/officeDocument/2006/relationships/notesSlide"/><Relationship Id="rId54" Target="notesSlides/notesSlide16.xml" Type="http://schemas.openxmlformats.org/officeDocument/2006/relationships/notesSlide"/><Relationship Id="rId55" Target="notesSlides/notesSlide17.xml" Type="http://schemas.openxmlformats.org/officeDocument/2006/relationships/notesSlide"/><Relationship Id="rId56" Target="notesSlides/notesSlide18.xml" Type="http://schemas.openxmlformats.org/officeDocument/2006/relationships/notesSlide"/><Relationship Id="rId57" Target="notesSlides/notesSlide19.xml" Type="http://schemas.openxmlformats.org/officeDocument/2006/relationships/notesSlide"/><Relationship Id="rId58" Target="notesSlides/notesSlide20.xml" Type="http://schemas.openxmlformats.org/officeDocument/2006/relationships/notesSlide"/><Relationship Id="rId59" Target="notesSlides/notesSlide21.xml" Type="http://schemas.openxmlformats.org/officeDocument/2006/relationships/notesSlide"/><Relationship Id="rId6" Target="slides/slide1.xml" Type="http://schemas.openxmlformats.org/officeDocument/2006/relationships/slide"/><Relationship Id="rId60" Target="notesSlides/notesSlide22.xml" Type="http://schemas.openxmlformats.org/officeDocument/2006/relationships/notesSlide"/><Relationship Id="rId61" Target="notesSlides/notesSlide23.xml" Type="http://schemas.openxmlformats.org/officeDocument/2006/relationships/notesSlide"/><Relationship Id="rId62" Target="notesSlides/notesSlide24.xml" Type="http://schemas.openxmlformats.org/officeDocument/2006/relationships/notesSlide"/><Relationship Id="rId63" Target="notesSlides/notesSlide25.xml" Type="http://schemas.openxmlformats.org/officeDocument/2006/relationships/notesSlide"/><Relationship Id="rId64" Target="notesSlides/notesSlide26.xml" Type="http://schemas.openxmlformats.org/officeDocument/2006/relationships/notesSlide"/><Relationship Id="rId65" Target="notesSlides/notesSlide27.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Kardelen</a:t>
            </a:r>
          </a:p>
          <a:p>
            <a:r>
              <a:rPr lang="en-US"/>
              <a:t/>
            </a:r>
          </a:p>
          <a:p>
            <a:r>
              <a:rPr lang="en-US"/>
              <a:t>Hi everyone, we are Group 4 and our project is FloBot – a robotic assistant that helps users manage their menstrual health more comfortably and conveniently. We'll walk you through the idea, how we built it, and show a video demo in 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All the buttons are connected through the GrovePi+ to the RaspberryPi, and we use the GrovePi Python library to read from them.</a:t>
            </a:r>
          </a:p>
          <a:p>
            <a:r>
              <a:rPr lang="en-US"/>
              <a:t>Data is then passed into Node-RED through MQTT, where it’s processed and saved in JSON format.</a:t>
            </a:r>
          </a:p>
          <a:p>
            <a:r>
              <a:rPr lang="en-US"/>
              <a:t>One issue we ran into was that GrovePi didn’t support all the LED components, so we had to wire those straight to GPIO pins. Also, power limitations on the Pi meant we couldn’t run everything at the same time — we had to work around that when testing.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We had four actuators:</a:t>
            </a:r>
          </a:p>
          <a:p>
            <a:r>
              <a:rPr lang="en-US"/>
              <a:t/>
            </a:r>
          </a:p>
          <a:p>
            <a:r>
              <a:rPr lang="en-US"/>
              <a:t>LED strips for mood and pain levels,</a:t>
            </a:r>
          </a:p>
          <a:p>
            <a:r>
              <a:rPr lang="en-US"/>
              <a:t/>
            </a:r>
          </a:p>
          <a:p>
            <a:r>
              <a:rPr lang="en-US"/>
              <a:t>An LED ring to show cycle prediction,</a:t>
            </a:r>
          </a:p>
          <a:p>
            <a:r>
              <a:rPr lang="en-US"/>
              <a:t/>
            </a:r>
          </a:p>
          <a:p>
            <a:r>
              <a:rPr lang="en-US"/>
              <a:t>And a backlit LCD display to show the current cycle phase in words.</a:t>
            </a:r>
          </a:p>
          <a:p>
            <a:r>
              <a:rPr lang="en-US"/>
              <a:t>Each one plays a role in making the system give clear, real-time feedback.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Each strip has 10 LEDs. For mood, green lights show how you’re feeling — from calm to stressed. </a:t>
            </a:r>
          </a:p>
          <a:p>
            <a:r>
              <a:rPr lang="en-US"/>
              <a:t>For pain, red lights show the pain level. </a:t>
            </a:r>
          </a:p>
          <a:p>
            <a:r>
              <a:rPr lang="en-US"/>
              <a:t>This gives users a visual way to understand and remember how they’re feeling, especially when describing symptoms later.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This ring shows which part of the cycle you’re in — red means menstrual, green for follicular, yellow for ovulation, and blue for luteal. We thought the ring shape worked well for showing something cyclical like this, and the colours are intuitive.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The LCD screen shows the name of the current cycle phase. Some people might find text easier than colour, so this helps with accessibility. It also works well in low light, since it’s backlit.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Each actuator has its own control script. Node-RED sends out messages that update each component based on the user’s input.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Our system is built for real-time interaction. It has four main parts:</a:t>
            </a:r>
          </a:p>
          <a:p>
            <a:r>
              <a:rPr lang="en-US"/>
              <a:t/>
            </a:r>
          </a:p>
          <a:p>
            <a:r>
              <a:rPr lang="en-US"/>
              <a:t>Buttons for input,</a:t>
            </a:r>
          </a:p>
          <a:p>
            <a:r>
              <a:rPr lang="en-US"/>
              <a:t/>
            </a:r>
          </a:p>
          <a:p>
            <a:r>
              <a:rPr lang="en-US"/>
              <a:t>The Pi and Node-RED for processing,</a:t>
            </a:r>
          </a:p>
          <a:p>
            <a:r>
              <a:rPr lang="en-US"/>
              <a:t/>
            </a:r>
          </a:p>
          <a:p>
            <a:r>
              <a:rPr lang="en-US"/>
              <a:t>LEDs and screen for feedback,</a:t>
            </a:r>
          </a:p>
          <a:p>
            <a:r>
              <a:rPr lang="en-US"/>
              <a:t/>
            </a:r>
          </a:p>
          <a:p>
            <a:r>
              <a:rPr lang="en-US"/>
              <a:t>And decision-making based on combined input and prediction logic.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When a user presses a button, that input is instantly sent as a message through MQTT. Node-RED picks it up, processes the data, and updates the LEDs or screen. This means the feedback happens right away, so it feels responsive and reliable.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The feedback is split across hardware and the web interface. So when you press a button, the LED lights and LCD update, and the Node-RED dashboard does too. This way, everything stays in sync — no matter where the user is looking.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Jamie</a:t>
            </a:r>
          </a:p>
          <a:p>
            <a:r>
              <a:rPr lang="en-US"/>
              <a:t/>
            </a:r>
          </a:p>
          <a:p>
            <a:r>
              <a:rPr lang="en-US"/>
              <a:t>We use the period start/end buttons to figure out what phase the user is in. That updates the LED ring and the screen. Mood and pain levels update the strips, and we also do basic predictions using stored history to show what phase is likely coming up next.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Kardelen</a:t>
            </a:r>
          </a:p>
          <a:p>
            <a:r>
              <a:rPr lang="en-US"/>
              <a:t/>
            </a:r>
          </a:p>
          <a:p>
            <a:r>
              <a:rPr lang="en-US"/>
              <a:t>A lot of people struggle with tiredness, discomfort, and mood changes during their period. Everyday tasks can feel harder, and logging how you feel through apps usually takes too many steps. We wanted to make that easier, something you can interact with quickly, without needing to open your phone every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Jing</a:t>
            </a:r>
          </a:p>
          <a:p>
            <a:r>
              <a:rPr lang="en-US"/>
              <a:t/>
            </a:r>
          </a:p>
          <a:p>
            <a:r>
              <a:rPr lang="en-US"/>
              <a:t>Here’s a short video showing FloBot in action.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Jing</a:t>
            </a:r>
          </a:p>
          <a:p>
            <a:r>
              <a:rPr lang="en-US"/>
              <a:t/>
            </a:r>
          </a:p>
          <a:p>
            <a:r>
              <a:rPr lang="en-US"/>
              <a:t>We also tried building a front-end using Devbox, but that platform needed a subscription. On top of that, the integration with our Pi-based system didn’t work cleanly. So we kept everything in Node-RED, which turned out to be a solid choice.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Jing</a:t>
            </a:r>
          </a:p>
          <a:p>
            <a:r>
              <a:rPr lang="en-US"/>
              <a:t/>
            </a:r>
          </a:p>
          <a:p>
            <a:r>
              <a:rPr lang="en-US"/>
              <a:t>Here’s our result. On the left is FloBot — with a 3D-printed bunny head to make it more approachable.</a:t>
            </a:r>
          </a:p>
          <a:p>
            <a:r>
              <a:rPr lang="en-US"/>
              <a:t/>
            </a:r>
          </a:p>
          <a:p>
            <a:r>
              <a:rPr lang="en-US"/>
              <a:t>On the right is our dashboard.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Jing</a:t>
            </a:r>
          </a:p>
          <a:p>
            <a:r>
              <a:rPr lang="en-US"/>
              <a:t/>
            </a:r>
          </a:p>
          <a:p>
            <a:r>
              <a:rPr lang="en-US"/>
              <a:t>This project taught us to think more like designers. We weren’t just coding or wiring things up — we had to think about how people would actually use the system, and how to make it work in a way that felt easy and useful.</a:t>
            </a:r>
          </a:p>
          <a:p>
            <a:r>
              <a:rPr lang="en-US"/>
              <a:t/>
            </a:r>
          </a:p>
          <a:p>
            <a:r>
              <a:rPr lang="en-US"/>
              <a:t>We also learned how to manage multiple inputs at once — dealing with noisy data, calibrating sensors, and making sure messages went through properly with MQTT. It showed us how important timing and synchronisation are in robotics.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Jing</a:t>
            </a:r>
          </a:p>
          <a:p>
            <a:r>
              <a:rPr lang="en-US"/>
              <a:t/>
            </a:r>
          </a:p>
          <a:p>
            <a:r>
              <a:rPr lang="en-US"/>
              <a:t/>
            </a:r>
          </a:p>
          <a:p>
            <a:r>
              <a:rPr lang="en-US"/>
              <a:t>For future versions, we’d love to add voice input to make symptom logging even easier. Other ideas include a built-in heating pad, internal storage for supplies, a smart wristband, or even a one-touch emergency button.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Kardelen</a:t>
            </a:r>
          </a:p>
          <a:p>
            <a:r>
              <a:rPr lang="en-US"/>
              <a:t/>
            </a:r>
          </a:p>
          <a:p>
            <a:r>
              <a:rPr lang="en-US"/>
              <a:t>In the end, FloBot brings together simple interaction, real-time updates, and predictive logic to support menstrual health. We’re proud of how far we took this idea, and how much we learned about robotics, sensors, and user-focused design along the way.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Kardelen</a:t>
            </a:r>
          </a:p>
          <a:p>
            <a:r>
              <a:rPr lang="en-US"/>
              <a:t/>
            </a:r>
          </a:p>
          <a:p>
            <a:r>
              <a:rPr lang="en-US"/>
              <a:t>Thanks for listening!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Kardelen</a:t>
            </a:r>
          </a:p>
          <a:p>
            <a:r>
              <a:rPr lang="en-US"/>
              <a:t/>
            </a:r>
          </a:p>
          <a:p>
            <a:r>
              <a:rPr lang="en-US"/>
              <a:t>FloBot is our answer. It lets users press simple buttons to log how they’re feeling — pain, mood, and when their period starts or ends. The robot then gives visual feedback using LED lights, shows which part of the cycle they’re on, and even carries supplies like painkillers or pads.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Jing</a:t>
            </a:r>
          </a:p>
          <a:p>
            <a:r>
              <a:rPr lang="en-US"/>
              <a:t/>
            </a:r>
          </a:p>
          <a:p>
            <a:r>
              <a:rPr lang="en-US"/>
              <a:t>Our system has four layers.</a:t>
            </a:r>
          </a:p>
          <a:p>
            <a:r>
              <a:rPr lang="en-US"/>
              <a:t/>
            </a:r>
          </a:p>
          <a:p>
            <a:r>
              <a:rPr lang="en-US"/>
              <a:t>The input layer includes buttons and LEDs.</a:t>
            </a:r>
          </a:p>
          <a:p>
            <a:r>
              <a:rPr lang="en-US"/>
              <a:t/>
            </a:r>
          </a:p>
          <a:p>
            <a:r>
              <a:rPr lang="en-US"/>
              <a:t>The middle layer handles data transfer using MQTT.</a:t>
            </a:r>
          </a:p>
          <a:p>
            <a:r>
              <a:rPr lang="en-US"/>
              <a:t/>
            </a:r>
          </a:p>
          <a:p>
            <a:r>
              <a:rPr lang="en-US"/>
              <a:t>The processing layer is where data is stored and handled.</a:t>
            </a:r>
          </a:p>
          <a:p>
            <a:r>
              <a:rPr lang="en-US"/>
              <a:t/>
            </a:r>
          </a:p>
          <a:p>
            <a:r>
              <a:rPr lang="en-US"/>
              <a:t>And the feedback layer includes the lights, screen, and the robot itself.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Jing</a:t>
            </a:r>
          </a:p>
          <a:p>
            <a:r>
              <a:rPr lang="en-US"/>
              <a:t/>
            </a:r>
          </a:p>
          <a:p>
            <a:r>
              <a:rPr lang="en-US"/>
              <a:t>This is how the data flows. Depending on which button is pressed, a message is sent to a specific MQTT topic. The Raspberry Pi’s broker handles this . Everything from period starts to mood logs follows its own topic so it’s easy to manage and respond to.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Kardelen</a:t>
            </a:r>
          </a:p>
          <a:p>
            <a:r>
              <a:rPr lang="en-US"/>
              <a:t/>
            </a:r>
          </a:p>
          <a:p>
            <a:r>
              <a:rPr lang="en-US"/>
              <a:t>To keep the system simple and easy to use, we used buttons as our main input sensors — four in total.</a:t>
            </a:r>
          </a:p>
          <a:p>
            <a:r>
              <a:rPr lang="en-US"/>
              <a:t>Two are for logging when your period starts and ends, and the other two are for mood and pain tracking.</a:t>
            </a:r>
          </a:p>
          <a:p>
            <a:r>
              <a:rPr lang="en-US"/>
              <a:t>They’re connected to the Raspberry Pi using GrovePi+, with ports D2 and D3 for period tracking, and D4 and D5 for mood and pain.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Kardelen</a:t>
            </a:r>
          </a:p>
          <a:p>
            <a:r>
              <a:rPr lang="en-US"/>
              <a:t/>
            </a:r>
          </a:p>
          <a:p>
            <a:r>
              <a:rPr lang="en-US"/>
              <a:t>Each button is constantly monitored by a Python script — so for example, if the period start button is pressed, it sends a 'start' message to the period/status topic through MQTT.</a:t>
            </a:r>
          </a:p>
          <a:p>
            <a:r>
              <a:rPr lang="en-US"/>
              <a:t>Mood and pain work the same way.</a:t>
            </a:r>
          </a:p>
          <a:p>
            <a:r>
              <a:rPr lang="en-US"/>
              <a:t>So the moment a button is pressed, the message is sent, processed, and passed to the system to update everything else.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Kardelen</a:t>
            </a:r>
          </a:p>
          <a:p>
            <a:r>
              <a:rPr lang="en-US"/>
              <a:t/>
            </a:r>
          </a:p>
          <a:p>
            <a:r>
              <a:rPr lang="en-US"/>
              <a:t>We chose buttons because they’re physical, quick to use, and don’t require a screen or app.</a:t>
            </a:r>
          </a:p>
          <a:p>
            <a:r>
              <a:rPr lang="en-US"/>
              <a:t>In our survey, people said they often couldn’t be bothered to go into apps when they weren’t feeling great — which makes sense.</a:t>
            </a:r>
          </a:p>
          <a:p>
            <a:r>
              <a:rPr lang="en-US"/>
              <a:t>A single button press is way easier, especially when you're in pain or tired.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2.jpeg" Type="http://schemas.openxmlformats.org/officeDocument/2006/relationships/image"/><Relationship Id="rId6" Target="../media/VAGnXh1Hljo.mp4" Type="http://schemas.openxmlformats.org/officeDocument/2006/relationships/video"/><Relationship Id="rId7" Target="../media/VAGnXh1Hljo.mp4" Type="http://schemas.microsoft.com/office/2007/relationships/media"/></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embeddings/oleObject1.bin" Type="http://schemas.openxmlformats.org/officeDocument/2006/relationships/oleObjec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embeddings/oleObject2.bin" Type="http://schemas.openxmlformats.org/officeDocument/2006/relationships/oleObject"/><Relationship Id="rId12" Target="../media/image11.png" Type="http://schemas.openxmlformats.org/officeDocument/2006/relationships/image"/><Relationship Id="rId13" Target="../embeddings/oleObject3.bin" Type="http://schemas.openxmlformats.org/officeDocument/2006/relationships/oleObject"/><Relationship Id="rId14" Target="../media/image12.png" Type="http://schemas.openxmlformats.org/officeDocument/2006/relationships/image"/><Relationship Id="rId15" Target="../embeddings/oleObject4.bin" Type="http://schemas.openxmlformats.org/officeDocument/2006/relationships/oleObjec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6241693" y="2392491"/>
            <a:ext cx="8534002" cy="1952625"/>
          </a:xfrm>
          <a:prstGeom prst="rect">
            <a:avLst/>
          </a:prstGeom>
        </p:spPr>
        <p:txBody>
          <a:bodyPr anchor="t" rtlCol="false" tIns="0" lIns="0" bIns="0" rIns="0">
            <a:spAutoFit/>
          </a:bodyPr>
          <a:lstStyle/>
          <a:p>
            <a:pPr algn="ctr">
              <a:lnSpc>
                <a:spcPts val="14550"/>
              </a:lnSpc>
            </a:pPr>
            <a:r>
              <a:rPr lang="en-US" sz="15000">
                <a:solidFill>
                  <a:srgbClr val="000000"/>
                </a:solidFill>
                <a:latin typeface="Alatsi"/>
                <a:ea typeface="Alatsi"/>
                <a:cs typeface="Alatsi"/>
                <a:sym typeface="Alatsi"/>
              </a:rPr>
              <a:t>FloBot</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4196020" y="5866626"/>
            <a:ext cx="12625348" cy="3622864"/>
          </a:xfrm>
          <a:prstGeom prst="rect">
            <a:avLst/>
          </a:prstGeom>
        </p:spPr>
        <p:txBody>
          <a:bodyPr anchor="t" rtlCol="false" tIns="0" lIns="0" bIns="0" rIns="0">
            <a:spAutoFit/>
          </a:bodyPr>
          <a:lstStyle/>
          <a:p>
            <a:pPr algn="ctr">
              <a:lnSpc>
                <a:spcPts val="5599"/>
              </a:lnSpc>
            </a:pPr>
            <a:r>
              <a:rPr lang="en-US" sz="3999">
                <a:solidFill>
                  <a:srgbClr val="000000"/>
                </a:solidFill>
                <a:latin typeface="Alatsi"/>
                <a:ea typeface="Alatsi"/>
                <a:cs typeface="Alatsi"/>
                <a:sym typeface="Alatsi"/>
              </a:rPr>
              <a:t>Presented By : </a:t>
            </a:r>
          </a:p>
          <a:p>
            <a:pPr algn="ctr">
              <a:lnSpc>
                <a:spcPts val="5599"/>
              </a:lnSpc>
            </a:pPr>
            <a:r>
              <a:rPr lang="en-US" sz="3999">
                <a:solidFill>
                  <a:srgbClr val="000000"/>
                </a:solidFill>
                <a:latin typeface="Alatsi"/>
                <a:ea typeface="Alatsi"/>
                <a:cs typeface="Alatsi"/>
                <a:sym typeface="Alatsi"/>
              </a:rPr>
              <a:t>Kardelen Yagiz | psyky4 | 20549483 </a:t>
            </a:r>
          </a:p>
          <a:p>
            <a:pPr algn="ctr">
              <a:lnSpc>
                <a:spcPts val="5599"/>
              </a:lnSpc>
            </a:pPr>
            <a:r>
              <a:rPr lang="en-US" sz="3999">
                <a:solidFill>
                  <a:srgbClr val="000000"/>
                </a:solidFill>
                <a:latin typeface="Alatsi"/>
                <a:ea typeface="Alatsi"/>
                <a:cs typeface="Alatsi"/>
                <a:sym typeface="Alatsi"/>
              </a:rPr>
              <a:t>Jing Xu |  </a:t>
            </a:r>
            <a:r>
              <a:rPr lang="en-US" sz="3999">
                <a:solidFill>
                  <a:srgbClr val="000000"/>
                </a:solidFill>
                <a:latin typeface="Alatsi"/>
                <a:ea typeface="Alatsi"/>
                <a:cs typeface="Alatsi"/>
                <a:sym typeface="Alatsi"/>
              </a:rPr>
              <a:t>smyjx3 </a:t>
            </a:r>
            <a:r>
              <a:rPr lang="en-US" sz="3999">
                <a:solidFill>
                  <a:srgbClr val="000000"/>
                </a:solidFill>
                <a:latin typeface="Alatsi"/>
                <a:ea typeface="Alatsi"/>
                <a:cs typeface="Alatsi"/>
                <a:sym typeface="Alatsi"/>
              </a:rPr>
              <a:t>| 20514985</a:t>
            </a:r>
          </a:p>
          <a:p>
            <a:pPr algn="ctr">
              <a:lnSpc>
                <a:spcPts val="5599"/>
              </a:lnSpc>
            </a:pPr>
            <a:r>
              <a:rPr lang="en-US" sz="3999">
                <a:solidFill>
                  <a:srgbClr val="000000"/>
                </a:solidFill>
                <a:latin typeface="Alatsi"/>
                <a:ea typeface="Alatsi"/>
                <a:cs typeface="Alatsi"/>
                <a:sym typeface="Alatsi"/>
              </a:rPr>
              <a:t>Jamie Holt | psyjh29 | 20560017</a:t>
            </a:r>
          </a:p>
          <a:p>
            <a:pPr algn="ctr">
              <a:lnSpc>
                <a:spcPts val="6629"/>
              </a:lnSpc>
            </a:pPr>
          </a:p>
        </p:txBody>
      </p:sp>
      <p:sp>
        <p:nvSpPr>
          <p:cNvPr name="Freeform 15" id="15"/>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4196020" y="4707066"/>
            <a:ext cx="12625348" cy="787143"/>
          </a:xfrm>
          <a:prstGeom prst="rect">
            <a:avLst/>
          </a:prstGeom>
        </p:spPr>
        <p:txBody>
          <a:bodyPr anchor="t" rtlCol="false" tIns="0" lIns="0" bIns="0" rIns="0">
            <a:spAutoFit/>
          </a:bodyPr>
          <a:lstStyle/>
          <a:p>
            <a:pPr algn="ctr">
              <a:lnSpc>
                <a:spcPts val="6489"/>
              </a:lnSpc>
            </a:pPr>
            <a:r>
              <a:rPr lang="en-US" sz="4635">
                <a:solidFill>
                  <a:srgbClr val="000000"/>
                </a:solidFill>
                <a:latin typeface="Alatsi"/>
                <a:ea typeface="Alatsi"/>
                <a:cs typeface="Alatsi"/>
                <a:sym typeface="Alatsi"/>
              </a:rPr>
              <a:t>Team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S</a:t>
            </a:r>
            <a:r>
              <a:rPr lang="en-US" sz="8499">
                <a:solidFill>
                  <a:srgbClr val="000000"/>
                </a:solidFill>
                <a:latin typeface="Alatsi"/>
                <a:ea typeface="Alatsi"/>
                <a:cs typeface="Alatsi"/>
                <a:sym typeface="Alatsi"/>
              </a:rPr>
              <a:t>ensor Integration</a:t>
            </a:r>
          </a:p>
        </p:txBody>
      </p:sp>
      <p:grpSp>
        <p:nvGrpSpPr>
          <p:cNvPr name="Group 3" id="3"/>
          <p:cNvGrpSpPr/>
          <p:nvPr/>
        </p:nvGrpSpPr>
        <p:grpSpPr>
          <a:xfrm rot="0">
            <a:off x="1742835" y="2665149"/>
            <a:ext cx="1105361" cy="11053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42835" y="2739271"/>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1</a:t>
            </a:r>
          </a:p>
        </p:txBody>
      </p:sp>
      <p:grpSp>
        <p:nvGrpSpPr>
          <p:cNvPr name="Group 7" id="7"/>
          <p:cNvGrpSpPr/>
          <p:nvPr/>
        </p:nvGrpSpPr>
        <p:grpSpPr>
          <a:xfrm rot="0">
            <a:off x="1742835" y="5143500"/>
            <a:ext cx="1105361" cy="11053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42835" y="5218089"/>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2</a:t>
            </a:r>
          </a:p>
        </p:txBody>
      </p:sp>
      <p:sp>
        <p:nvSpPr>
          <p:cNvPr name="TextBox 11" id="11"/>
          <p:cNvSpPr txBox="true"/>
          <p:nvPr/>
        </p:nvSpPr>
        <p:spPr>
          <a:xfrm rot="0">
            <a:off x="3026608" y="2598474"/>
            <a:ext cx="14232692" cy="2714865"/>
          </a:xfrm>
          <a:prstGeom prst="rect">
            <a:avLst/>
          </a:prstGeom>
        </p:spPr>
        <p:txBody>
          <a:bodyPr anchor="t" rtlCol="false" tIns="0" lIns="0" bIns="0" rIns="0">
            <a:spAutoFit/>
          </a:bodyPr>
          <a:lstStyle/>
          <a:p>
            <a:pPr algn="l">
              <a:lnSpc>
                <a:spcPts val="4322"/>
              </a:lnSpc>
            </a:pPr>
            <a:r>
              <a:rPr lang="en-US" sz="3087">
                <a:solidFill>
                  <a:srgbClr val="000000"/>
                </a:solidFill>
                <a:latin typeface="Alatsi"/>
                <a:ea typeface="Alatsi"/>
                <a:cs typeface="Alatsi"/>
                <a:sym typeface="Alatsi"/>
              </a:rPr>
              <a:t>S</a:t>
            </a:r>
            <a:r>
              <a:rPr lang="en-US" sz="3087">
                <a:solidFill>
                  <a:srgbClr val="000000"/>
                </a:solidFill>
                <a:latin typeface="Alatsi"/>
                <a:ea typeface="Alatsi"/>
                <a:cs typeface="Alatsi"/>
                <a:sym typeface="Alatsi"/>
              </a:rPr>
              <a:t>ensor Setup</a:t>
            </a:r>
          </a:p>
          <a:p>
            <a:pPr algn="l">
              <a:lnSpc>
                <a:spcPts val="4322"/>
              </a:lnSpc>
            </a:pPr>
            <a:r>
              <a:rPr lang="en-US" sz="3087">
                <a:solidFill>
                  <a:srgbClr val="000000"/>
                </a:solidFill>
                <a:latin typeface="Alatsi"/>
                <a:ea typeface="Alatsi"/>
                <a:cs typeface="Alatsi"/>
                <a:sym typeface="Alatsi"/>
              </a:rPr>
              <a:t>Sensors were connected via GrovePi+ on the Raspberry Pi, including buttons for period, mood, and pain tracking. Python scripts using the GrovePi library handled data collection.</a:t>
            </a:r>
          </a:p>
          <a:p>
            <a:pPr algn="l">
              <a:lnSpc>
                <a:spcPts val="4322"/>
              </a:lnSpc>
            </a:pPr>
          </a:p>
        </p:txBody>
      </p:sp>
      <p:sp>
        <p:nvSpPr>
          <p:cNvPr name="TextBox 12" id="12"/>
          <p:cNvSpPr txBox="true"/>
          <p:nvPr/>
        </p:nvSpPr>
        <p:spPr>
          <a:xfrm rot="0">
            <a:off x="3026608" y="5076825"/>
            <a:ext cx="14232692" cy="2714865"/>
          </a:xfrm>
          <a:prstGeom prst="rect">
            <a:avLst/>
          </a:prstGeom>
        </p:spPr>
        <p:txBody>
          <a:bodyPr anchor="t" rtlCol="false" tIns="0" lIns="0" bIns="0" rIns="0">
            <a:spAutoFit/>
          </a:bodyPr>
          <a:lstStyle/>
          <a:p>
            <a:pPr algn="l">
              <a:lnSpc>
                <a:spcPts val="4322"/>
              </a:lnSpc>
            </a:pPr>
            <a:r>
              <a:rPr lang="en-US" sz="3087">
                <a:solidFill>
                  <a:srgbClr val="000000"/>
                </a:solidFill>
                <a:latin typeface="Alatsi"/>
                <a:ea typeface="Alatsi"/>
                <a:cs typeface="Alatsi"/>
                <a:sym typeface="Alatsi"/>
              </a:rPr>
              <a:t>Da</a:t>
            </a:r>
            <a:r>
              <a:rPr lang="en-US" sz="3087">
                <a:solidFill>
                  <a:srgbClr val="000000"/>
                </a:solidFill>
                <a:latin typeface="Alatsi"/>
                <a:ea typeface="Alatsi"/>
                <a:cs typeface="Alatsi"/>
                <a:sym typeface="Alatsi"/>
              </a:rPr>
              <a:t>ta Processing &amp; Communication</a:t>
            </a:r>
          </a:p>
          <a:p>
            <a:pPr algn="l">
              <a:lnSpc>
                <a:spcPts val="4322"/>
              </a:lnSpc>
            </a:pPr>
            <a:r>
              <a:rPr lang="en-US" sz="3087">
                <a:solidFill>
                  <a:srgbClr val="000000"/>
                </a:solidFill>
                <a:latin typeface="Alatsi"/>
                <a:ea typeface="Alatsi"/>
                <a:cs typeface="Alatsi"/>
                <a:sym typeface="Alatsi"/>
              </a:rPr>
              <a:t>Node-RED used MQTT to receive sensor data, process it, and visualise it on a dashboard. Data like mood, pain, and period status was stored locally in JSON format.</a:t>
            </a:r>
          </a:p>
          <a:p>
            <a:pPr algn="l">
              <a:lnSpc>
                <a:spcPts val="4322"/>
              </a:lnSpc>
            </a:pPr>
          </a:p>
        </p:txBody>
      </p:sp>
      <p:grpSp>
        <p:nvGrpSpPr>
          <p:cNvPr name="Group 13" id="13"/>
          <p:cNvGrpSpPr/>
          <p:nvPr/>
        </p:nvGrpSpPr>
        <p:grpSpPr>
          <a:xfrm rot="0">
            <a:off x="1742835" y="7600259"/>
            <a:ext cx="1105361" cy="110536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742835" y="7696661"/>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a:ea typeface="Alatsi"/>
                <a:cs typeface="Alatsi"/>
                <a:sym typeface="Alatsi"/>
              </a:rPr>
              <a:t>3</a:t>
            </a:r>
          </a:p>
        </p:txBody>
      </p:sp>
      <p:sp>
        <p:nvSpPr>
          <p:cNvPr name="Freeform 17" id="17"/>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3026608" y="7572135"/>
            <a:ext cx="14232692" cy="2714865"/>
          </a:xfrm>
          <a:prstGeom prst="rect">
            <a:avLst/>
          </a:prstGeom>
        </p:spPr>
        <p:txBody>
          <a:bodyPr anchor="t" rtlCol="false" tIns="0" lIns="0" bIns="0" rIns="0">
            <a:spAutoFit/>
          </a:bodyPr>
          <a:lstStyle/>
          <a:p>
            <a:pPr algn="l">
              <a:lnSpc>
                <a:spcPts val="4322"/>
              </a:lnSpc>
            </a:pPr>
            <a:r>
              <a:rPr lang="en-US" sz="3087">
                <a:solidFill>
                  <a:srgbClr val="000000"/>
                </a:solidFill>
                <a:latin typeface="Alatsi"/>
                <a:ea typeface="Alatsi"/>
                <a:cs typeface="Alatsi"/>
                <a:sym typeface="Alatsi"/>
              </a:rPr>
              <a:t>Integration</a:t>
            </a:r>
            <a:r>
              <a:rPr lang="en-US" sz="3087">
                <a:solidFill>
                  <a:srgbClr val="000000"/>
                </a:solidFill>
                <a:latin typeface="Alatsi"/>
                <a:ea typeface="Alatsi"/>
                <a:cs typeface="Alatsi"/>
                <a:sym typeface="Alatsi"/>
              </a:rPr>
              <a:t> Challenges</a:t>
            </a:r>
          </a:p>
          <a:p>
            <a:pPr algn="l">
              <a:lnSpc>
                <a:spcPts val="4322"/>
              </a:lnSpc>
            </a:pPr>
            <a:r>
              <a:rPr lang="en-US" sz="3087">
                <a:solidFill>
                  <a:srgbClr val="000000"/>
                </a:solidFill>
                <a:latin typeface="Alatsi"/>
                <a:ea typeface="Alatsi"/>
                <a:cs typeface="Alatsi"/>
                <a:sym typeface="Alatsi"/>
              </a:rPr>
              <a:t>LED components had to bypass the GrovePi+ and connect directly to GPIO pins. Limited power from the Raspberry Pi prevented simultaneous use of both the LED strip and ring.</a:t>
            </a:r>
          </a:p>
          <a:p>
            <a:pPr algn="l">
              <a:lnSpc>
                <a:spcPts val="4322"/>
              </a:lnSpc>
            </a:pPr>
          </a:p>
        </p:txBody>
      </p:sp>
      <p:grpSp>
        <p:nvGrpSpPr>
          <p:cNvPr name="Group 19" id="19"/>
          <p:cNvGrpSpPr/>
          <p:nvPr/>
        </p:nvGrpSpPr>
        <p:grpSpPr>
          <a:xfrm rot="0">
            <a:off x="627362" y="0"/>
            <a:ext cx="937061" cy="10287000"/>
            <a:chOff x="0" y="0"/>
            <a:chExt cx="246798" cy="2709333"/>
          </a:xfrm>
        </p:grpSpPr>
        <p:sp>
          <p:nvSpPr>
            <p:cNvPr name="Freeform 20" id="20"/>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1" id="21"/>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flipV="true">
            <a:off x="1091252" y="-402279"/>
            <a:ext cx="4640" cy="10689176"/>
          </a:xfrm>
          <a:prstGeom prst="line">
            <a:avLst/>
          </a:prstGeom>
          <a:ln cap="flat" w="114300">
            <a:solidFill>
              <a:srgbClr val="9FC3D0"/>
            </a:solidFill>
            <a:prstDash val="solid"/>
            <a:headEnd type="none" len="sm" w="sm"/>
            <a:tailEnd type="none" len="sm" w="sm"/>
          </a:ln>
        </p:spPr>
      </p:sp>
      <p:sp>
        <p:nvSpPr>
          <p:cNvPr name="Freeform 23" id="23"/>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439653"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ACTUATORS</a:t>
            </a:r>
            <a:r>
              <a:rPr lang="en-US" sz="8499">
                <a:solidFill>
                  <a:srgbClr val="000000"/>
                </a:solidFill>
                <a:latin typeface="Alatsi"/>
                <a:ea typeface="Alatsi"/>
                <a:cs typeface="Alatsi"/>
                <a:sym typeface="Alatsi"/>
              </a:rPr>
              <a:t> </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091252" y="-402279"/>
            <a:ext cx="4640" cy="10689176"/>
          </a:xfrm>
          <a:prstGeom prst="line">
            <a:avLst/>
          </a:prstGeom>
          <a:ln cap="flat" w="114300">
            <a:solidFill>
              <a:srgbClr val="9FC3D0"/>
            </a:solidFill>
            <a:prstDash val="solid"/>
            <a:headEnd type="none" len="sm" w="sm"/>
            <a:tailEnd type="none" len="sm" w="sm"/>
          </a:ln>
        </p:spPr>
      </p:sp>
      <p:sp>
        <p:nvSpPr>
          <p:cNvPr name="Freeform 7" id="7"/>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5222023" y="3153092"/>
            <a:ext cx="8373063" cy="3777472"/>
            <a:chOff x="0" y="0"/>
            <a:chExt cx="2205251" cy="994890"/>
          </a:xfrm>
        </p:grpSpPr>
        <p:sp>
          <p:nvSpPr>
            <p:cNvPr name="Freeform 10" id="10"/>
            <p:cNvSpPr/>
            <p:nvPr/>
          </p:nvSpPr>
          <p:spPr>
            <a:xfrm flipH="false" flipV="false" rot="0">
              <a:off x="0" y="0"/>
              <a:ext cx="2205251" cy="994890"/>
            </a:xfrm>
            <a:custGeom>
              <a:avLst/>
              <a:gdLst/>
              <a:ahLst/>
              <a:cxnLst/>
              <a:rect r="r" b="b" t="t" l="l"/>
              <a:pathLst>
                <a:path h="994890" w="2205251">
                  <a:moveTo>
                    <a:pt x="15719" y="0"/>
                  </a:moveTo>
                  <a:lnTo>
                    <a:pt x="2189533" y="0"/>
                  </a:lnTo>
                  <a:cubicBezTo>
                    <a:pt x="2198214" y="0"/>
                    <a:pt x="2205251" y="7037"/>
                    <a:pt x="2205251" y="15719"/>
                  </a:cubicBezTo>
                  <a:lnTo>
                    <a:pt x="2205251" y="979171"/>
                  </a:lnTo>
                  <a:cubicBezTo>
                    <a:pt x="2205251" y="987852"/>
                    <a:pt x="2198214" y="994890"/>
                    <a:pt x="2189533" y="994890"/>
                  </a:cubicBezTo>
                  <a:lnTo>
                    <a:pt x="15719" y="994890"/>
                  </a:lnTo>
                  <a:cubicBezTo>
                    <a:pt x="7037" y="994890"/>
                    <a:pt x="0" y="987852"/>
                    <a:pt x="0" y="979171"/>
                  </a:cubicBezTo>
                  <a:lnTo>
                    <a:pt x="0" y="15719"/>
                  </a:lnTo>
                  <a:cubicBezTo>
                    <a:pt x="0" y="7037"/>
                    <a:pt x="7037" y="0"/>
                    <a:pt x="15719" y="0"/>
                  </a:cubicBezTo>
                  <a:close/>
                </a:path>
              </a:pathLst>
            </a:custGeom>
            <a:solidFill>
              <a:srgbClr val="F3C9C8"/>
            </a:solidFill>
          </p:spPr>
        </p:sp>
        <p:sp>
          <p:nvSpPr>
            <p:cNvPr name="TextBox 11" id="11"/>
            <p:cNvSpPr txBox="true"/>
            <p:nvPr/>
          </p:nvSpPr>
          <p:spPr>
            <a:xfrm>
              <a:off x="0" y="-47625"/>
              <a:ext cx="2205251" cy="1042515"/>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6002834" y="3557738"/>
            <a:ext cx="7104236" cy="2891979"/>
          </a:xfrm>
          <a:prstGeom prst="rect">
            <a:avLst/>
          </a:prstGeom>
        </p:spPr>
        <p:txBody>
          <a:bodyPr anchor="t" rtlCol="false" tIns="0" lIns="0" bIns="0" rIns="0">
            <a:spAutoFit/>
          </a:bodyPr>
          <a:lstStyle/>
          <a:p>
            <a:pPr algn="ctr">
              <a:lnSpc>
                <a:spcPts val="5484"/>
              </a:lnSpc>
            </a:pPr>
            <a:r>
              <a:rPr lang="en-US" sz="3917">
                <a:solidFill>
                  <a:srgbClr val="000000"/>
                </a:solidFill>
                <a:latin typeface="Alatsi"/>
                <a:ea typeface="Alatsi"/>
                <a:cs typeface="Alatsi"/>
                <a:sym typeface="Alatsi"/>
              </a:rPr>
              <a:t>We used four different actuators: </a:t>
            </a:r>
          </a:p>
          <a:p>
            <a:pPr algn="l" marL="673080" indent="-336540" lvl="1">
              <a:lnSpc>
                <a:spcPts val="4364"/>
              </a:lnSpc>
              <a:buFont typeface="Arial"/>
              <a:buChar char="•"/>
            </a:pPr>
            <a:r>
              <a:rPr lang="en-US" sz="3117">
                <a:solidFill>
                  <a:srgbClr val="000000"/>
                </a:solidFill>
                <a:latin typeface="Canva Sans"/>
                <a:ea typeface="Canva Sans"/>
                <a:cs typeface="Canva Sans"/>
                <a:sym typeface="Canva Sans"/>
              </a:rPr>
              <a:t>Mood LED Strip</a:t>
            </a:r>
          </a:p>
          <a:p>
            <a:pPr algn="l" marL="673080" indent="-336540" lvl="1">
              <a:lnSpc>
                <a:spcPts val="4364"/>
              </a:lnSpc>
              <a:buFont typeface="Arial"/>
              <a:buChar char="•"/>
            </a:pPr>
            <a:r>
              <a:rPr lang="en-US" sz="3117">
                <a:solidFill>
                  <a:srgbClr val="000000"/>
                </a:solidFill>
                <a:latin typeface="Canva Sans"/>
                <a:ea typeface="Canva Sans"/>
                <a:cs typeface="Canva Sans"/>
                <a:sym typeface="Canva Sans"/>
              </a:rPr>
              <a:t>Pain LED Strip</a:t>
            </a:r>
          </a:p>
          <a:p>
            <a:pPr algn="l" marL="673080" indent="-336540" lvl="1">
              <a:lnSpc>
                <a:spcPts val="4364"/>
              </a:lnSpc>
              <a:buFont typeface="Arial"/>
              <a:buChar char="•"/>
            </a:pPr>
            <a:r>
              <a:rPr lang="en-US" sz="3117">
                <a:solidFill>
                  <a:srgbClr val="000000"/>
                </a:solidFill>
                <a:latin typeface="Canva Sans"/>
                <a:ea typeface="Canva Sans"/>
                <a:cs typeface="Canva Sans"/>
                <a:sym typeface="Canva Sans"/>
              </a:rPr>
              <a:t>Cycle Prediction LED Ring</a:t>
            </a:r>
          </a:p>
          <a:p>
            <a:pPr algn="l" marL="673080" indent="-336540" lvl="1">
              <a:lnSpc>
                <a:spcPts val="4364"/>
              </a:lnSpc>
              <a:spcBef>
                <a:spcPct val="0"/>
              </a:spcBef>
              <a:buFont typeface="Arial"/>
              <a:buChar char="•"/>
            </a:pPr>
            <a:r>
              <a:rPr lang="en-US" sz="3117">
                <a:solidFill>
                  <a:srgbClr val="000000"/>
                </a:solidFill>
                <a:latin typeface="Canva Sans"/>
                <a:ea typeface="Canva Sans"/>
                <a:cs typeface="Canva Sans"/>
                <a:sym typeface="Canva Sans"/>
              </a:rPr>
              <a:t>Grove LCD RGB Backlight Display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85825"/>
            <a:ext cx="16230600" cy="1269359"/>
          </a:xfrm>
          <a:prstGeom prst="rect">
            <a:avLst/>
          </a:prstGeom>
        </p:spPr>
        <p:txBody>
          <a:bodyPr anchor="t" rtlCol="false" tIns="0" lIns="0" bIns="0" rIns="0">
            <a:spAutoFit/>
          </a:bodyPr>
          <a:lstStyle/>
          <a:p>
            <a:pPr algn="ctr">
              <a:lnSpc>
                <a:spcPts val="10360"/>
              </a:lnSpc>
            </a:pPr>
            <a:r>
              <a:rPr lang="en-US" sz="7400">
                <a:solidFill>
                  <a:srgbClr val="000000"/>
                </a:solidFill>
                <a:latin typeface="Alatsi"/>
                <a:ea typeface="Alatsi"/>
                <a:cs typeface="Alatsi"/>
                <a:sym typeface="Alatsi"/>
              </a:rPr>
              <a:t>ACTUATOR</a:t>
            </a:r>
            <a:r>
              <a:rPr lang="en-US" sz="7400">
                <a:solidFill>
                  <a:srgbClr val="000000"/>
                </a:solidFill>
                <a:latin typeface="Alatsi"/>
                <a:ea typeface="Alatsi"/>
                <a:cs typeface="Alatsi"/>
                <a:sym typeface="Alatsi"/>
              </a:rPr>
              <a:t> – LED STRIP</a:t>
            </a:r>
          </a:p>
        </p:txBody>
      </p:sp>
      <p:grpSp>
        <p:nvGrpSpPr>
          <p:cNvPr name="Group 3" id="3"/>
          <p:cNvGrpSpPr/>
          <p:nvPr/>
        </p:nvGrpSpPr>
        <p:grpSpPr>
          <a:xfrm rot="0">
            <a:off x="1486530" y="2603806"/>
            <a:ext cx="6427974" cy="808675"/>
            <a:chOff x="0" y="0"/>
            <a:chExt cx="1692964" cy="212984"/>
          </a:xfrm>
        </p:grpSpPr>
        <p:sp>
          <p:nvSpPr>
            <p:cNvPr name="Freeform 4" id="4"/>
            <p:cNvSpPr/>
            <p:nvPr/>
          </p:nvSpPr>
          <p:spPr>
            <a:xfrm flipH="false" flipV="false" rot="0">
              <a:off x="0" y="0"/>
              <a:ext cx="1692964" cy="212984"/>
            </a:xfrm>
            <a:custGeom>
              <a:avLst/>
              <a:gdLst/>
              <a:ahLst/>
              <a:cxnLst/>
              <a:rect r="r" b="b" t="t" l="l"/>
              <a:pathLst>
                <a:path h="212984" w="1692964">
                  <a:moveTo>
                    <a:pt x="20475" y="0"/>
                  </a:moveTo>
                  <a:lnTo>
                    <a:pt x="1672489" y="0"/>
                  </a:lnTo>
                  <a:cubicBezTo>
                    <a:pt x="1677920" y="0"/>
                    <a:pt x="1683127" y="2157"/>
                    <a:pt x="1686967" y="5997"/>
                  </a:cubicBezTo>
                  <a:cubicBezTo>
                    <a:pt x="1690807" y="9837"/>
                    <a:pt x="1692964" y="15045"/>
                    <a:pt x="1692964" y="20475"/>
                  </a:cubicBezTo>
                  <a:lnTo>
                    <a:pt x="1692964" y="192509"/>
                  </a:lnTo>
                  <a:cubicBezTo>
                    <a:pt x="1692964" y="197940"/>
                    <a:pt x="1690807" y="203148"/>
                    <a:pt x="1686967" y="206987"/>
                  </a:cubicBezTo>
                  <a:cubicBezTo>
                    <a:pt x="1683127" y="210827"/>
                    <a:pt x="1677920" y="212984"/>
                    <a:pt x="1672489" y="212984"/>
                  </a:cubicBezTo>
                  <a:lnTo>
                    <a:pt x="20475" y="212984"/>
                  </a:lnTo>
                  <a:cubicBezTo>
                    <a:pt x="15045" y="212984"/>
                    <a:pt x="9837" y="210827"/>
                    <a:pt x="5997" y="206987"/>
                  </a:cubicBezTo>
                  <a:cubicBezTo>
                    <a:pt x="2157" y="203148"/>
                    <a:pt x="0" y="197940"/>
                    <a:pt x="0" y="192509"/>
                  </a:cubicBezTo>
                  <a:lnTo>
                    <a:pt x="0" y="20475"/>
                  </a:lnTo>
                  <a:cubicBezTo>
                    <a:pt x="0" y="15045"/>
                    <a:pt x="2157" y="9837"/>
                    <a:pt x="5997" y="5997"/>
                  </a:cubicBezTo>
                  <a:cubicBezTo>
                    <a:pt x="9837" y="2157"/>
                    <a:pt x="15045" y="0"/>
                    <a:pt x="20475" y="0"/>
                  </a:cubicBezTo>
                  <a:close/>
                </a:path>
              </a:pathLst>
            </a:custGeom>
            <a:solidFill>
              <a:srgbClr val="F3C9C8"/>
            </a:solidFill>
          </p:spPr>
        </p:sp>
        <p:sp>
          <p:nvSpPr>
            <p:cNvPr name="TextBox 5" id="5"/>
            <p:cNvSpPr txBox="true"/>
            <p:nvPr/>
          </p:nvSpPr>
          <p:spPr>
            <a:xfrm>
              <a:off x="0" y="-47625"/>
              <a:ext cx="1692964" cy="260609"/>
            </a:xfrm>
            <a:prstGeom prst="rect">
              <a:avLst/>
            </a:prstGeom>
          </p:spPr>
          <p:txBody>
            <a:bodyPr anchor="ctr" rtlCol="false" tIns="50800" lIns="50800" bIns="50800" rIns="50800"/>
            <a:lstStyle/>
            <a:p>
              <a:pPr algn="l">
                <a:lnSpc>
                  <a:spcPts val="3499"/>
                </a:lnSpc>
              </a:pPr>
              <a:r>
                <a:rPr lang="en-US" sz="2499">
                  <a:solidFill>
                    <a:srgbClr val="000000"/>
                  </a:solidFill>
                  <a:latin typeface="Alatsi"/>
                  <a:ea typeface="Alatsi"/>
                  <a:cs typeface="Alatsi"/>
                  <a:sym typeface="Alatsi"/>
                </a:rPr>
                <a:t>  </a:t>
              </a:r>
            </a:p>
          </p:txBody>
        </p:sp>
      </p:grpSp>
      <p:grpSp>
        <p:nvGrpSpPr>
          <p:cNvPr name="Group 6" id="6"/>
          <p:cNvGrpSpPr/>
          <p:nvPr/>
        </p:nvGrpSpPr>
        <p:grpSpPr>
          <a:xfrm rot="0">
            <a:off x="627362" y="0"/>
            <a:ext cx="937061" cy="10287000"/>
            <a:chOff x="0" y="0"/>
            <a:chExt cx="246798" cy="2709333"/>
          </a:xfrm>
        </p:grpSpPr>
        <p:sp>
          <p:nvSpPr>
            <p:cNvPr name="Freeform 7" id="7"/>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8" id="8"/>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684512" y="-402254"/>
            <a:ext cx="4640" cy="10689176"/>
          </a:xfrm>
          <a:prstGeom prst="line">
            <a:avLst/>
          </a:prstGeom>
          <a:ln cap="flat" w="114300">
            <a:solidFill>
              <a:srgbClr val="9FC3D0"/>
            </a:solidFill>
            <a:prstDash val="solid"/>
            <a:headEnd type="none" len="sm" w="sm"/>
            <a:tailEnd type="none" len="sm" w="sm"/>
          </a:ln>
        </p:spPr>
      </p:sp>
      <p:grpSp>
        <p:nvGrpSpPr>
          <p:cNvPr name="Group 10" id="10"/>
          <p:cNvGrpSpPr/>
          <p:nvPr/>
        </p:nvGrpSpPr>
        <p:grpSpPr>
          <a:xfrm rot="0">
            <a:off x="8607044" y="3602981"/>
            <a:ext cx="6305616" cy="6424080"/>
            <a:chOff x="0" y="0"/>
            <a:chExt cx="1660738" cy="1691939"/>
          </a:xfrm>
        </p:grpSpPr>
        <p:sp>
          <p:nvSpPr>
            <p:cNvPr name="Freeform 11" id="11"/>
            <p:cNvSpPr/>
            <p:nvPr/>
          </p:nvSpPr>
          <p:spPr>
            <a:xfrm flipH="false" flipV="false" rot="0">
              <a:off x="0" y="0"/>
              <a:ext cx="1660738" cy="1691939"/>
            </a:xfrm>
            <a:custGeom>
              <a:avLst/>
              <a:gdLst/>
              <a:ahLst/>
              <a:cxnLst/>
              <a:rect r="r" b="b" t="t" l="l"/>
              <a:pathLst>
                <a:path h="1691939" w="1660738">
                  <a:moveTo>
                    <a:pt x="20872" y="0"/>
                  </a:moveTo>
                  <a:lnTo>
                    <a:pt x="1639866" y="0"/>
                  </a:lnTo>
                  <a:cubicBezTo>
                    <a:pt x="1645402" y="0"/>
                    <a:pt x="1650711" y="2199"/>
                    <a:pt x="1654625" y="6113"/>
                  </a:cubicBezTo>
                  <a:cubicBezTo>
                    <a:pt x="1658539" y="10028"/>
                    <a:pt x="1660738" y="15337"/>
                    <a:pt x="1660738" y="20872"/>
                  </a:cubicBezTo>
                  <a:lnTo>
                    <a:pt x="1660738" y="1671066"/>
                  </a:lnTo>
                  <a:cubicBezTo>
                    <a:pt x="1660738" y="1682594"/>
                    <a:pt x="1651394" y="1691939"/>
                    <a:pt x="1639866" y="1691939"/>
                  </a:cubicBezTo>
                  <a:lnTo>
                    <a:pt x="20872" y="1691939"/>
                  </a:lnTo>
                  <a:cubicBezTo>
                    <a:pt x="9345" y="1691939"/>
                    <a:pt x="0" y="1682594"/>
                    <a:pt x="0" y="1671066"/>
                  </a:cubicBezTo>
                  <a:lnTo>
                    <a:pt x="0" y="20872"/>
                  </a:lnTo>
                  <a:cubicBezTo>
                    <a:pt x="0" y="9345"/>
                    <a:pt x="9345" y="0"/>
                    <a:pt x="20872" y="0"/>
                  </a:cubicBezTo>
                  <a:close/>
                </a:path>
              </a:pathLst>
            </a:custGeom>
            <a:solidFill>
              <a:srgbClr val="FFF1F0"/>
            </a:solidFill>
          </p:spPr>
        </p:sp>
        <p:sp>
          <p:nvSpPr>
            <p:cNvPr name="TextBox 12" id="12"/>
            <p:cNvSpPr txBox="true"/>
            <p:nvPr/>
          </p:nvSpPr>
          <p:spPr>
            <a:xfrm>
              <a:off x="0" y="-38100"/>
              <a:ext cx="1660738" cy="173003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5400000">
            <a:off x="13336964" y="5495519"/>
            <a:ext cx="6576047" cy="1639828"/>
          </a:xfrm>
          <a:custGeom>
            <a:avLst/>
            <a:gdLst/>
            <a:ahLst/>
            <a:cxnLst/>
            <a:rect r="r" b="b" t="t" l="l"/>
            <a:pathLst>
              <a:path h="1639828" w="6576047">
                <a:moveTo>
                  <a:pt x="0" y="0"/>
                </a:moveTo>
                <a:lnTo>
                  <a:pt x="6576047" y="0"/>
                </a:lnTo>
                <a:lnTo>
                  <a:pt x="6576047" y="1639829"/>
                </a:lnTo>
                <a:lnTo>
                  <a:pt x="0" y="1639829"/>
                </a:lnTo>
                <a:lnTo>
                  <a:pt x="0" y="0"/>
                </a:lnTo>
                <a:close/>
              </a:path>
            </a:pathLst>
          </a:custGeom>
          <a:blipFill>
            <a:blip r:embed="rId5"/>
            <a:stretch>
              <a:fillRect l="0" t="0" r="0" b="0"/>
            </a:stretch>
          </a:blipFill>
        </p:spPr>
      </p:sp>
      <p:grpSp>
        <p:nvGrpSpPr>
          <p:cNvPr name="Group 16" id="16"/>
          <p:cNvGrpSpPr/>
          <p:nvPr/>
        </p:nvGrpSpPr>
        <p:grpSpPr>
          <a:xfrm rot="0">
            <a:off x="8643674" y="2666703"/>
            <a:ext cx="6427974" cy="745777"/>
            <a:chOff x="0" y="0"/>
            <a:chExt cx="1692964" cy="196419"/>
          </a:xfrm>
        </p:grpSpPr>
        <p:sp>
          <p:nvSpPr>
            <p:cNvPr name="Freeform 17" id="17"/>
            <p:cNvSpPr/>
            <p:nvPr/>
          </p:nvSpPr>
          <p:spPr>
            <a:xfrm flipH="false" flipV="false" rot="0">
              <a:off x="0" y="0"/>
              <a:ext cx="1692964" cy="196419"/>
            </a:xfrm>
            <a:custGeom>
              <a:avLst/>
              <a:gdLst/>
              <a:ahLst/>
              <a:cxnLst/>
              <a:rect r="r" b="b" t="t" l="l"/>
              <a:pathLst>
                <a:path h="196419" w="1692964">
                  <a:moveTo>
                    <a:pt x="20475" y="0"/>
                  </a:moveTo>
                  <a:lnTo>
                    <a:pt x="1672489" y="0"/>
                  </a:lnTo>
                  <a:cubicBezTo>
                    <a:pt x="1677920" y="0"/>
                    <a:pt x="1683127" y="2157"/>
                    <a:pt x="1686967" y="5997"/>
                  </a:cubicBezTo>
                  <a:cubicBezTo>
                    <a:pt x="1690807" y="9837"/>
                    <a:pt x="1692964" y="15045"/>
                    <a:pt x="1692964" y="20475"/>
                  </a:cubicBezTo>
                  <a:lnTo>
                    <a:pt x="1692964" y="175944"/>
                  </a:lnTo>
                  <a:cubicBezTo>
                    <a:pt x="1692964" y="181374"/>
                    <a:pt x="1690807" y="186582"/>
                    <a:pt x="1686967" y="190422"/>
                  </a:cubicBezTo>
                  <a:cubicBezTo>
                    <a:pt x="1683127" y="194262"/>
                    <a:pt x="1677920" y="196419"/>
                    <a:pt x="1672489" y="196419"/>
                  </a:cubicBezTo>
                  <a:lnTo>
                    <a:pt x="20475" y="196419"/>
                  </a:lnTo>
                  <a:cubicBezTo>
                    <a:pt x="15045" y="196419"/>
                    <a:pt x="9837" y="194262"/>
                    <a:pt x="5997" y="190422"/>
                  </a:cubicBezTo>
                  <a:cubicBezTo>
                    <a:pt x="2157" y="186582"/>
                    <a:pt x="0" y="181374"/>
                    <a:pt x="0" y="175944"/>
                  </a:cubicBezTo>
                  <a:lnTo>
                    <a:pt x="0" y="20475"/>
                  </a:lnTo>
                  <a:cubicBezTo>
                    <a:pt x="0" y="15045"/>
                    <a:pt x="2157" y="9837"/>
                    <a:pt x="5997" y="5997"/>
                  </a:cubicBezTo>
                  <a:cubicBezTo>
                    <a:pt x="9837" y="2157"/>
                    <a:pt x="15045" y="0"/>
                    <a:pt x="20475" y="0"/>
                  </a:cubicBezTo>
                  <a:close/>
                </a:path>
              </a:pathLst>
            </a:custGeom>
            <a:solidFill>
              <a:srgbClr val="F3C9C8"/>
            </a:solidFill>
          </p:spPr>
        </p:sp>
        <p:sp>
          <p:nvSpPr>
            <p:cNvPr name="TextBox 18" id="18"/>
            <p:cNvSpPr txBox="true"/>
            <p:nvPr/>
          </p:nvSpPr>
          <p:spPr>
            <a:xfrm>
              <a:off x="0" y="-47625"/>
              <a:ext cx="1692964" cy="244044"/>
            </a:xfrm>
            <a:prstGeom prst="rect">
              <a:avLst/>
            </a:prstGeom>
          </p:spPr>
          <p:txBody>
            <a:bodyPr anchor="ctr" rtlCol="false" tIns="50800" lIns="50800" bIns="50800" rIns="50800"/>
            <a:lstStyle/>
            <a:p>
              <a:pPr algn="ctr">
                <a:lnSpc>
                  <a:spcPts val="3499"/>
                </a:lnSpc>
              </a:pPr>
            </a:p>
          </p:txBody>
        </p:sp>
      </p:grpSp>
      <p:sp>
        <p:nvSpPr>
          <p:cNvPr name="TextBox 19" id="19"/>
          <p:cNvSpPr txBox="true"/>
          <p:nvPr/>
        </p:nvSpPr>
        <p:spPr>
          <a:xfrm rot="0">
            <a:off x="2560833" y="2684610"/>
            <a:ext cx="4279369"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latsi"/>
                <a:ea typeface="Alatsi"/>
                <a:cs typeface="Alatsi"/>
                <a:sym typeface="Alatsi"/>
              </a:rPr>
              <a:t>Mood LED Strip</a:t>
            </a:r>
          </a:p>
        </p:txBody>
      </p:sp>
      <p:sp>
        <p:nvSpPr>
          <p:cNvPr name="TextBox 20" id="20"/>
          <p:cNvSpPr txBox="true"/>
          <p:nvPr/>
        </p:nvSpPr>
        <p:spPr>
          <a:xfrm rot="0">
            <a:off x="9717976" y="2716059"/>
            <a:ext cx="4279369"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latsi"/>
                <a:ea typeface="Alatsi"/>
                <a:cs typeface="Alatsi"/>
                <a:sym typeface="Alatsi"/>
              </a:rPr>
              <a:t>Pain LED Strip</a:t>
            </a:r>
          </a:p>
        </p:txBody>
      </p:sp>
      <p:grpSp>
        <p:nvGrpSpPr>
          <p:cNvPr name="Group 21" id="21"/>
          <p:cNvGrpSpPr/>
          <p:nvPr/>
        </p:nvGrpSpPr>
        <p:grpSpPr>
          <a:xfrm rot="0">
            <a:off x="1608888" y="3602981"/>
            <a:ext cx="6305616" cy="6424080"/>
            <a:chOff x="0" y="0"/>
            <a:chExt cx="1660738" cy="1691939"/>
          </a:xfrm>
        </p:grpSpPr>
        <p:sp>
          <p:nvSpPr>
            <p:cNvPr name="Freeform 22" id="22"/>
            <p:cNvSpPr/>
            <p:nvPr/>
          </p:nvSpPr>
          <p:spPr>
            <a:xfrm flipH="false" flipV="false" rot="0">
              <a:off x="0" y="0"/>
              <a:ext cx="1660738" cy="1691939"/>
            </a:xfrm>
            <a:custGeom>
              <a:avLst/>
              <a:gdLst/>
              <a:ahLst/>
              <a:cxnLst/>
              <a:rect r="r" b="b" t="t" l="l"/>
              <a:pathLst>
                <a:path h="1691939" w="1660738">
                  <a:moveTo>
                    <a:pt x="20872" y="0"/>
                  </a:moveTo>
                  <a:lnTo>
                    <a:pt x="1639866" y="0"/>
                  </a:lnTo>
                  <a:cubicBezTo>
                    <a:pt x="1645402" y="0"/>
                    <a:pt x="1650711" y="2199"/>
                    <a:pt x="1654625" y="6113"/>
                  </a:cubicBezTo>
                  <a:cubicBezTo>
                    <a:pt x="1658539" y="10028"/>
                    <a:pt x="1660738" y="15337"/>
                    <a:pt x="1660738" y="20872"/>
                  </a:cubicBezTo>
                  <a:lnTo>
                    <a:pt x="1660738" y="1671066"/>
                  </a:lnTo>
                  <a:cubicBezTo>
                    <a:pt x="1660738" y="1682594"/>
                    <a:pt x="1651394" y="1691939"/>
                    <a:pt x="1639866" y="1691939"/>
                  </a:cubicBezTo>
                  <a:lnTo>
                    <a:pt x="20872" y="1691939"/>
                  </a:lnTo>
                  <a:cubicBezTo>
                    <a:pt x="9345" y="1691939"/>
                    <a:pt x="0" y="1682594"/>
                    <a:pt x="0" y="1671066"/>
                  </a:cubicBezTo>
                  <a:lnTo>
                    <a:pt x="0" y="20872"/>
                  </a:lnTo>
                  <a:cubicBezTo>
                    <a:pt x="0" y="9345"/>
                    <a:pt x="9345" y="0"/>
                    <a:pt x="20872" y="0"/>
                  </a:cubicBezTo>
                  <a:close/>
                </a:path>
              </a:pathLst>
            </a:custGeom>
            <a:solidFill>
              <a:srgbClr val="FFF1F0"/>
            </a:solidFill>
          </p:spPr>
        </p:sp>
        <p:sp>
          <p:nvSpPr>
            <p:cNvPr name="TextBox 23" id="23"/>
            <p:cNvSpPr txBox="true"/>
            <p:nvPr/>
          </p:nvSpPr>
          <p:spPr>
            <a:xfrm>
              <a:off x="0" y="-38100"/>
              <a:ext cx="1660738" cy="1730039"/>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678470" y="3545831"/>
            <a:ext cx="6033037" cy="7763511"/>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Alatsi"/>
                <a:ea typeface="Alatsi"/>
                <a:cs typeface="Alatsi"/>
                <a:sym typeface="Alatsi"/>
              </a:rPr>
              <a:t>Connection Port: GPIO 18 (PWM)</a:t>
            </a:r>
          </a:p>
          <a:p>
            <a:pPr algn="l">
              <a:lnSpc>
                <a:spcPts val="3639"/>
              </a:lnSpc>
              <a:spcBef>
                <a:spcPct val="0"/>
              </a:spcBef>
            </a:pPr>
            <a:r>
              <a:rPr lang="en-US" sz="2599">
                <a:solidFill>
                  <a:srgbClr val="000000"/>
                </a:solidFill>
                <a:latin typeface="Alatsi"/>
                <a:ea typeface="Alatsi"/>
                <a:cs typeface="Alatsi"/>
                <a:sym typeface="Alatsi"/>
              </a:rPr>
              <a:t>Number of LEDs: 10</a:t>
            </a:r>
          </a:p>
          <a:p>
            <a:pPr algn="l">
              <a:lnSpc>
                <a:spcPts val="3639"/>
              </a:lnSpc>
              <a:spcBef>
                <a:spcPct val="0"/>
              </a:spcBef>
            </a:pPr>
            <a:r>
              <a:rPr lang="en-US" sz="2599">
                <a:solidFill>
                  <a:srgbClr val="000000"/>
                </a:solidFill>
                <a:latin typeface="Alatsi"/>
                <a:ea typeface="Alatsi"/>
                <a:cs typeface="Alatsi"/>
                <a:sym typeface="Alatsi"/>
              </a:rPr>
              <a:t>Function:</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Visually displays current mood state level</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10 LEDs correspond to 10 mood states (Calm, Happy, Excited, Anxious, Sad, Tired, Irritated, Angry, Depressed, Stressed)</a:t>
            </a:r>
          </a:p>
          <a:p>
            <a:pPr algn="l">
              <a:lnSpc>
                <a:spcPts val="3639"/>
              </a:lnSpc>
              <a:spcBef>
                <a:spcPct val="0"/>
              </a:spcBef>
            </a:pPr>
            <a:r>
              <a:rPr lang="en-US" sz="2599">
                <a:solidFill>
                  <a:srgbClr val="000000"/>
                </a:solidFill>
                <a:latin typeface="Alatsi"/>
                <a:ea typeface="Alatsi"/>
                <a:cs typeface="Alatsi"/>
                <a:sym typeface="Alatsi"/>
              </a:rPr>
              <a:t>Why did we select an LED strip?</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Provides intuitive visual feedback</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Green represents mood, aligning with psychological concepts of green representing balance and harmony</a:t>
            </a:r>
          </a:p>
          <a:p>
            <a:pPr algn="l">
              <a:lnSpc>
                <a:spcPts val="3639"/>
              </a:lnSpc>
              <a:spcBef>
                <a:spcPct val="0"/>
              </a:spcBef>
            </a:pPr>
          </a:p>
          <a:p>
            <a:pPr algn="l">
              <a:lnSpc>
                <a:spcPts val="3639"/>
              </a:lnSpc>
              <a:spcBef>
                <a:spcPct val="0"/>
              </a:spcBef>
            </a:pPr>
          </a:p>
          <a:p>
            <a:pPr algn="l">
              <a:lnSpc>
                <a:spcPts val="3639"/>
              </a:lnSpc>
              <a:spcBef>
                <a:spcPct val="0"/>
              </a:spcBef>
            </a:pPr>
          </a:p>
        </p:txBody>
      </p:sp>
      <p:sp>
        <p:nvSpPr>
          <p:cNvPr name="TextBox 25" id="25"/>
          <p:cNvSpPr txBox="true"/>
          <p:nvPr/>
        </p:nvSpPr>
        <p:spPr>
          <a:xfrm rot="0">
            <a:off x="8879623" y="3545831"/>
            <a:ext cx="6033037" cy="7763511"/>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Alatsi"/>
                <a:ea typeface="Alatsi"/>
                <a:cs typeface="Alatsi"/>
                <a:sym typeface="Alatsi"/>
              </a:rPr>
              <a:t>Connection Port: GPIO 19 (PWM)</a:t>
            </a:r>
          </a:p>
          <a:p>
            <a:pPr algn="l">
              <a:lnSpc>
                <a:spcPts val="3639"/>
              </a:lnSpc>
              <a:spcBef>
                <a:spcPct val="0"/>
              </a:spcBef>
            </a:pPr>
            <a:r>
              <a:rPr lang="en-US" sz="2599">
                <a:solidFill>
                  <a:srgbClr val="000000"/>
                </a:solidFill>
                <a:latin typeface="Alatsi"/>
                <a:ea typeface="Alatsi"/>
                <a:cs typeface="Alatsi"/>
                <a:sym typeface="Alatsi"/>
              </a:rPr>
              <a:t>Number of LEDs: 10</a:t>
            </a:r>
          </a:p>
          <a:p>
            <a:pPr algn="l">
              <a:lnSpc>
                <a:spcPts val="3639"/>
              </a:lnSpc>
              <a:spcBef>
                <a:spcPct val="0"/>
              </a:spcBef>
            </a:pPr>
            <a:r>
              <a:rPr lang="en-US" sz="2599">
                <a:solidFill>
                  <a:srgbClr val="000000"/>
                </a:solidFill>
                <a:latin typeface="Alatsi"/>
                <a:ea typeface="Alatsi"/>
                <a:cs typeface="Alatsi"/>
                <a:sym typeface="Alatsi"/>
              </a:rPr>
              <a:t>Function:</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Visually displays current pain level</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10 LEDs correspond to 10 pain levels </a:t>
            </a:r>
          </a:p>
          <a:p>
            <a:pPr algn="l">
              <a:lnSpc>
                <a:spcPts val="3639"/>
              </a:lnSpc>
              <a:spcBef>
                <a:spcPct val="0"/>
              </a:spcBef>
            </a:pPr>
            <a:r>
              <a:rPr lang="en-US" sz="2599">
                <a:solidFill>
                  <a:srgbClr val="000000"/>
                </a:solidFill>
                <a:latin typeface="Alatsi"/>
                <a:ea typeface="Alatsi"/>
                <a:cs typeface="Alatsi"/>
                <a:sym typeface="Alatsi"/>
              </a:rPr>
              <a:t>Why did we select an LED strip?</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Provides intuitive visual feedback</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Red represents pain, aligning with intuitive understanding</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Addresses the difficulty users have in recalling and accurately describing pain levels, helping users assess pain more objectively through visual scaling</a:t>
            </a:r>
          </a:p>
          <a:p>
            <a:pPr algn="l">
              <a:lnSpc>
                <a:spcPts val="3639"/>
              </a:lnSpc>
              <a:spcBef>
                <a:spcPct val="0"/>
              </a:spcBef>
            </a:pPr>
          </a:p>
          <a:p>
            <a:pPr algn="l">
              <a:lnSpc>
                <a:spcPts val="3639"/>
              </a:lnSpc>
              <a:spcBef>
                <a:spcPct val="0"/>
              </a:spcBef>
            </a:pPr>
          </a:p>
          <a:p>
            <a:pPr algn="l">
              <a:lnSpc>
                <a:spcPts val="363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38225" y="885825"/>
            <a:ext cx="16230600" cy="1269359"/>
          </a:xfrm>
          <a:prstGeom prst="rect">
            <a:avLst/>
          </a:prstGeom>
        </p:spPr>
        <p:txBody>
          <a:bodyPr anchor="t" rtlCol="false" tIns="0" lIns="0" bIns="0" rIns="0">
            <a:spAutoFit/>
          </a:bodyPr>
          <a:lstStyle/>
          <a:p>
            <a:pPr algn="ctr">
              <a:lnSpc>
                <a:spcPts val="10360"/>
              </a:lnSpc>
            </a:pPr>
            <a:r>
              <a:rPr lang="en-US" sz="7400">
                <a:solidFill>
                  <a:srgbClr val="000000"/>
                </a:solidFill>
                <a:latin typeface="Alatsi"/>
                <a:ea typeface="Alatsi"/>
                <a:cs typeface="Alatsi"/>
                <a:sym typeface="Alatsi"/>
              </a:rPr>
              <a:t>ACTUATOR</a:t>
            </a:r>
            <a:r>
              <a:rPr lang="en-US" sz="7400">
                <a:solidFill>
                  <a:srgbClr val="000000"/>
                </a:solidFill>
                <a:latin typeface="Alatsi"/>
                <a:ea typeface="Alatsi"/>
                <a:cs typeface="Alatsi"/>
                <a:sym typeface="Alatsi"/>
              </a:rPr>
              <a:t> – LED RING</a:t>
            </a:r>
          </a:p>
        </p:txBody>
      </p:sp>
      <p:grpSp>
        <p:nvGrpSpPr>
          <p:cNvPr name="Group 3" id="3"/>
          <p:cNvGrpSpPr/>
          <p:nvPr/>
        </p:nvGrpSpPr>
        <p:grpSpPr>
          <a:xfrm rot="0">
            <a:off x="1564423" y="2345684"/>
            <a:ext cx="5309348" cy="884358"/>
            <a:chOff x="0" y="0"/>
            <a:chExt cx="1398347" cy="232917"/>
          </a:xfrm>
        </p:grpSpPr>
        <p:sp>
          <p:nvSpPr>
            <p:cNvPr name="Freeform 4" id="4"/>
            <p:cNvSpPr/>
            <p:nvPr/>
          </p:nvSpPr>
          <p:spPr>
            <a:xfrm flipH="false" flipV="false" rot="0">
              <a:off x="0" y="0"/>
              <a:ext cx="1398347" cy="232917"/>
            </a:xfrm>
            <a:custGeom>
              <a:avLst/>
              <a:gdLst/>
              <a:ahLst/>
              <a:cxnLst/>
              <a:rect r="r" b="b" t="t" l="l"/>
              <a:pathLst>
                <a:path h="232917" w="1398347">
                  <a:moveTo>
                    <a:pt x="24789" y="0"/>
                  </a:moveTo>
                  <a:lnTo>
                    <a:pt x="1373558" y="0"/>
                  </a:lnTo>
                  <a:cubicBezTo>
                    <a:pt x="1387248" y="0"/>
                    <a:pt x="1398347" y="11098"/>
                    <a:pt x="1398347" y="24789"/>
                  </a:cubicBezTo>
                  <a:lnTo>
                    <a:pt x="1398347" y="208129"/>
                  </a:lnTo>
                  <a:cubicBezTo>
                    <a:pt x="1398347" y="221819"/>
                    <a:pt x="1387248" y="232917"/>
                    <a:pt x="1373558" y="232917"/>
                  </a:cubicBezTo>
                  <a:lnTo>
                    <a:pt x="24789" y="232917"/>
                  </a:lnTo>
                  <a:cubicBezTo>
                    <a:pt x="18214" y="232917"/>
                    <a:pt x="11909" y="230306"/>
                    <a:pt x="7260" y="225657"/>
                  </a:cubicBezTo>
                  <a:cubicBezTo>
                    <a:pt x="2612" y="221008"/>
                    <a:pt x="0" y="214703"/>
                    <a:pt x="0" y="208129"/>
                  </a:cubicBezTo>
                  <a:lnTo>
                    <a:pt x="0" y="24789"/>
                  </a:lnTo>
                  <a:cubicBezTo>
                    <a:pt x="0" y="11098"/>
                    <a:pt x="11098" y="0"/>
                    <a:pt x="24789" y="0"/>
                  </a:cubicBezTo>
                  <a:close/>
                </a:path>
              </a:pathLst>
            </a:custGeom>
            <a:solidFill>
              <a:srgbClr val="F3C9C8"/>
            </a:solidFill>
          </p:spPr>
        </p:sp>
        <p:sp>
          <p:nvSpPr>
            <p:cNvPr name="TextBox 5" id="5"/>
            <p:cNvSpPr txBox="true"/>
            <p:nvPr/>
          </p:nvSpPr>
          <p:spPr>
            <a:xfrm>
              <a:off x="0" y="-47625"/>
              <a:ext cx="1398347" cy="280542"/>
            </a:xfrm>
            <a:prstGeom prst="rect">
              <a:avLst/>
            </a:prstGeom>
          </p:spPr>
          <p:txBody>
            <a:bodyPr anchor="ctr" rtlCol="false" tIns="50800" lIns="50800" bIns="50800" rIns="50800"/>
            <a:lstStyle/>
            <a:p>
              <a:pPr algn="l">
                <a:lnSpc>
                  <a:spcPts val="3499"/>
                </a:lnSpc>
              </a:pPr>
              <a:r>
                <a:rPr lang="en-US" sz="2499">
                  <a:solidFill>
                    <a:srgbClr val="000000"/>
                  </a:solidFill>
                  <a:latin typeface="Alatsi"/>
                  <a:ea typeface="Alatsi"/>
                  <a:cs typeface="Alatsi"/>
                  <a:sym typeface="Alatsi"/>
                </a:rPr>
                <a:t>  </a:t>
              </a:r>
            </a:p>
          </p:txBody>
        </p:sp>
      </p:grpSp>
      <p:grpSp>
        <p:nvGrpSpPr>
          <p:cNvPr name="Group 6" id="6"/>
          <p:cNvGrpSpPr/>
          <p:nvPr/>
        </p:nvGrpSpPr>
        <p:grpSpPr>
          <a:xfrm rot="0">
            <a:off x="1564423" y="3420542"/>
            <a:ext cx="16489820" cy="6773142"/>
            <a:chOff x="0" y="0"/>
            <a:chExt cx="4342998" cy="1783873"/>
          </a:xfrm>
        </p:grpSpPr>
        <p:sp>
          <p:nvSpPr>
            <p:cNvPr name="Freeform 7" id="7"/>
            <p:cNvSpPr/>
            <p:nvPr/>
          </p:nvSpPr>
          <p:spPr>
            <a:xfrm flipH="false" flipV="false" rot="0">
              <a:off x="0" y="0"/>
              <a:ext cx="4342998" cy="1783873"/>
            </a:xfrm>
            <a:custGeom>
              <a:avLst/>
              <a:gdLst/>
              <a:ahLst/>
              <a:cxnLst/>
              <a:rect r="r" b="b" t="t" l="l"/>
              <a:pathLst>
                <a:path h="1783873" w="4342998">
                  <a:moveTo>
                    <a:pt x="7981" y="0"/>
                  </a:moveTo>
                  <a:lnTo>
                    <a:pt x="4335017" y="0"/>
                  </a:lnTo>
                  <a:cubicBezTo>
                    <a:pt x="4339425" y="0"/>
                    <a:pt x="4342998" y="3573"/>
                    <a:pt x="4342998" y="7981"/>
                  </a:cubicBezTo>
                  <a:lnTo>
                    <a:pt x="4342998" y="1775891"/>
                  </a:lnTo>
                  <a:cubicBezTo>
                    <a:pt x="4342998" y="1780299"/>
                    <a:pt x="4339425" y="1783873"/>
                    <a:pt x="4335017" y="1783873"/>
                  </a:cubicBezTo>
                  <a:lnTo>
                    <a:pt x="7981" y="1783873"/>
                  </a:lnTo>
                  <a:cubicBezTo>
                    <a:pt x="5865" y="1783873"/>
                    <a:pt x="3835" y="1783032"/>
                    <a:pt x="2338" y="1781535"/>
                  </a:cubicBezTo>
                  <a:cubicBezTo>
                    <a:pt x="841" y="1780038"/>
                    <a:pt x="0" y="1778008"/>
                    <a:pt x="0" y="1775891"/>
                  </a:cubicBezTo>
                  <a:lnTo>
                    <a:pt x="0" y="7981"/>
                  </a:lnTo>
                  <a:cubicBezTo>
                    <a:pt x="0" y="3573"/>
                    <a:pt x="3573" y="0"/>
                    <a:pt x="7981" y="0"/>
                  </a:cubicBezTo>
                  <a:close/>
                </a:path>
              </a:pathLst>
            </a:custGeom>
            <a:solidFill>
              <a:srgbClr val="FFF1F0"/>
            </a:solidFill>
          </p:spPr>
        </p:sp>
        <p:sp>
          <p:nvSpPr>
            <p:cNvPr name="TextBox 8" id="8"/>
            <p:cNvSpPr txBox="true"/>
            <p:nvPr/>
          </p:nvSpPr>
          <p:spPr>
            <a:xfrm>
              <a:off x="0" y="-38100"/>
              <a:ext cx="4342998" cy="18219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27362" y="0"/>
            <a:ext cx="937061" cy="10287000"/>
            <a:chOff x="0" y="0"/>
            <a:chExt cx="246798" cy="2709333"/>
          </a:xfrm>
        </p:grpSpPr>
        <p:sp>
          <p:nvSpPr>
            <p:cNvPr name="Freeform 10" id="10"/>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11" id="11"/>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flipV="true">
            <a:off x="684512" y="-402254"/>
            <a:ext cx="4640" cy="10689176"/>
          </a:xfrm>
          <a:prstGeom prst="line">
            <a:avLst/>
          </a:prstGeom>
          <a:ln cap="flat" w="114300">
            <a:solidFill>
              <a:srgbClr val="9FC3D0"/>
            </a:solidFill>
            <a:prstDash val="solid"/>
            <a:headEnd type="none" len="sm" w="sm"/>
            <a:tailEnd type="none" len="sm" w="sm"/>
          </a:ln>
        </p:spPr>
      </p:sp>
      <p:sp>
        <p:nvSpPr>
          <p:cNvPr name="Freeform 13" id="13"/>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278949" y="1182522"/>
            <a:ext cx="3646301" cy="3960978"/>
          </a:xfrm>
          <a:custGeom>
            <a:avLst/>
            <a:gdLst/>
            <a:ahLst/>
            <a:cxnLst/>
            <a:rect r="r" b="b" t="t" l="l"/>
            <a:pathLst>
              <a:path h="3960978" w="3646301">
                <a:moveTo>
                  <a:pt x="0" y="0"/>
                </a:moveTo>
                <a:lnTo>
                  <a:pt x="3646301" y="0"/>
                </a:lnTo>
                <a:lnTo>
                  <a:pt x="3646301" y="3960978"/>
                </a:lnTo>
                <a:lnTo>
                  <a:pt x="0" y="3960978"/>
                </a:lnTo>
                <a:lnTo>
                  <a:pt x="0" y="0"/>
                </a:lnTo>
                <a:close/>
              </a:path>
            </a:pathLst>
          </a:custGeom>
          <a:blipFill>
            <a:blip r:embed="rId5"/>
            <a:stretch>
              <a:fillRect l="-12723" t="0" r="-11901" b="0"/>
            </a:stretch>
          </a:blipFill>
        </p:spPr>
      </p:sp>
      <p:sp>
        <p:nvSpPr>
          <p:cNvPr name="TextBox 16" id="16"/>
          <p:cNvSpPr txBox="true"/>
          <p:nvPr/>
        </p:nvSpPr>
        <p:spPr>
          <a:xfrm rot="0">
            <a:off x="1786758" y="2464330"/>
            <a:ext cx="8353448" cy="580391"/>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Alatsi"/>
                <a:ea typeface="Alatsi"/>
                <a:cs typeface="Alatsi"/>
                <a:sym typeface="Alatsi"/>
              </a:rPr>
              <a:t>Cycle Prediction LED Ring</a:t>
            </a:r>
          </a:p>
        </p:txBody>
      </p:sp>
      <p:sp>
        <p:nvSpPr>
          <p:cNvPr name="TextBox 17" id="17"/>
          <p:cNvSpPr txBox="true"/>
          <p:nvPr/>
        </p:nvSpPr>
        <p:spPr>
          <a:xfrm rot="0">
            <a:off x="1668589" y="3363392"/>
            <a:ext cx="16096012" cy="8220711"/>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Alatsi"/>
                <a:ea typeface="Alatsi"/>
                <a:cs typeface="Alatsi"/>
                <a:sym typeface="Alatsi"/>
              </a:rPr>
              <a:t>Connection Port: GPIO 21 (PWM)</a:t>
            </a:r>
          </a:p>
          <a:p>
            <a:pPr algn="l">
              <a:lnSpc>
                <a:spcPts val="3639"/>
              </a:lnSpc>
              <a:spcBef>
                <a:spcPct val="0"/>
              </a:spcBef>
            </a:pPr>
            <a:r>
              <a:rPr lang="en-US" sz="2599">
                <a:solidFill>
                  <a:srgbClr val="000000"/>
                </a:solidFill>
                <a:latin typeface="Alatsi"/>
                <a:ea typeface="Alatsi"/>
                <a:cs typeface="Alatsi"/>
                <a:sym typeface="Alatsi"/>
              </a:rPr>
              <a:t>Model: Grove - RGB LED Ring (20 - WS2813 Mini)</a:t>
            </a:r>
          </a:p>
          <a:p>
            <a:pPr algn="l">
              <a:lnSpc>
                <a:spcPts val="3639"/>
              </a:lnSpc>
              <a:spcBef>
                <a:spcPct val="0"/>
              </a:spcBef>
            </a:pPr>
            <a:r>
              <a:rPr lang="en-US" sz="2599">
                <a:solidFill>
                  <a:srgbClr val="000000"/>
                </a:solidFill>
                <a:latin typeface="Alatsi"/>
                <a:ea typeface="Alatsi"/>
                <a:cs typeface="Alatsi"/>
                <a:sym typeface="Alatsi"/>
              </a:rPr>
              <a:t>Number of LEDs: 22</a:t>
            </a:r>
          </a:p>
          <a:p>
            <a:pPr algn="l">
              <a:lnSpc>
                <a:spcPts val="3639"/>
              </a:lnSpc>
              <a:spcBef>
                <a:spcPct val="0"/>
              </a:spcBef>
            </a:pPr>
            <a:r>
              <a:rPr lang="en-US" sz="2599">
                <a:solidFill>
                  <a:srgbClr val="000000"/>
                </a:solidFill>
                <a:latin typeface="Alatsi"/>
                <a:ea typeface="Alatsi"/>
                <a:cs typeface="Alatsi"/>
                <a:sym typeface="Alatsi"/>
              </a:rPr>
              <a:t>Function:</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Visually displays menstrual cycle</a:t>
            </a:r>
            <a:r>
              <a:rPr lang="en-US" sz="2599">
                <a:solidFill>
                  <a:srgbClr val="000000"/>
                </a:solidFill>
                <a:latin typeface="Alatsi"/>
                <a:ea typeface="Alatsi"/>
                <a:cs typeface="Alatsi"/>
                <a:sym typeface="Alatsi"/>
              </a:rPr>
              <a:t> prediction and current cycle phase using different colours to represent the different phases</a:t>
            </a:r>
          </a:p>
          <a:p>
            <a:pPr algn="l">
              <a:lnSpc>
                <a:spcPts val="3639"/>
              </a:lnSpc>
              <a:spcBef>
                <a:spcPct val="0"/>
              </a:spcBef>
            </a:pPr>
          </a:p>
          <a:p>
            <a:pPr algn="l">
              <a:lnSpc>
                <a:spcPts val="3639"/>
              </a:lnSpc>
              <a:spcBef>
                <a:spcPct val="0"/>
              </a:spcBef>
            </a:pPr>
            <a:r>
              <a:rPr lang="en-US" sz="2599">
                <a:solidFill>
                  <a:srgbClr val="000000"/>
                </a:solidFill>
                <a:latin typeface="Alatsi"/>
                <a:ea typeface="Alatsi"/>
                <a:cs typeface="Alatsi"/>
                <a:sym typeface="Alatsi"/>
              </a:rPr>
              <a:t>Color Coding:</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Red: Menstrual phase, Green: Follicular phase, Yellow: Ovulation phase, Blue: Luteal phase</a:t>
            </a:r>
          </a:p>
          <a:p>
            <a:pPr algn="l">
              <a:lnSpc>
                <a:spcPts val="3639"/>
              </a:lnSpc>
              <a:spcBef>
                <a:spcPct val="0"/>
              </a:spcBef>
            </a:pPr>
          </a:p>
          <a:p>
            <a:pPr algn="l">
              <a:lnSpc>
                <a:spcPts val="3639"/>
              </a:lnSpc>
              <a:spcBef>
                <a:spcPct val="0"/>
              </a:spcBef>
            </a:pPr>
            <a:r>
              <a:rPr lang="en-US" sz="2599">
                <a:solidFill>
                  <a:srgbClr val="000000"/>
                </a:solidFill>
                <a:latin typeface="Alatsi"/>
                <a:ea typeface="Alatsi"/>
                <a:cs typeface="Alatsi"/>
                <a:sym typeface="Alatsi"/>
              </a:rPr>
              <a:t>Why did we select an LED ring?</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Ring d</a:t>
            </a:r>
            <a:r>
              <a:rPr lang="en-US" sz="2599">
                <a:solidFill>
                  <a:srgbClr val="000000"/>
                </a:solidFill>
                <a:latin typeface="Alatsi"/>
                <a:ea typeface="Alatsi"/>
                <a:cs typeface="Alatsi"/>
                <a:sym typeface="Alatsi"/>
              </a:rPr>
              <a:t>esign symbolises cyclical nature</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Multi-color LEDs intuitively distinguish different cycle phases</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Solves the problem of traditional apps requiring opening and navigating to prediction pages; users only need to glance at the device to understand their cycle status</a:t>
            </a:r>
          </a:p>
          <a:p>
            <a:pPr algn="l">
              <a:lnSpc>
                <a:spcPts val="3639"/>
              </a:lnSpc>
              <a:spcBef>
                <a:spcPct val="0"/>
              </a:spcBef>
            </a:pPr>
          </a:p>
          <a:p>
            <a:pPr algn="l">
              <a:lnSpc>
                <a:spcPts val="3639"/>
              </a:lnSpc>
              <a:spcBef>
                <a:spcPct val="0"/>
              </a:spcBef>
            </a:pPr>
          </a:p>
          <a:p>
            <a:pPr algn="l">
              <a:lnSpc>
                <a:spcPts val="363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85825"/>
            <a:ext cx="16230600" cy="1269359"/>
          </a:xfrm>
          <a:prstGeom prst="rect">
            <a:avLst/>
          </a:prstGeom>
        </p:spPr>
        <p:txBody>
          <a:bodyPr anchor="t" rtlCol="false" tIns="0" lIns="0" bIns="0" rIns="0">
            <a:spAutoFit/>
          </a:bodyPr>
          <a:lstStyle/>
          <a:p>
            <a:pPr algn="ctr">
              <a:lnSpc>
                <a:spcPts val="10360"/>
              </a:lnSpc>
            </a:pPr>
            <a:r>
              <a:rPr lang="en-US" sz="7400">
                <a:solidFill>
                  <a:srgbClr val="000000"/>
                </a:solidFill>
                <a:latin typeface="Alatsi"/>
                <a:ea typeface="Alatsi"/>
                <a:cs typeface="Alatsi"/>
                <a:sym typeface="Alatsi"/>
              </a:rPr>
              <a:t>ACTUATOR</a:t>
            </a:r>
            <a:r>
              <a:rPr lang="en-US" sz="7400">
                <a:solidFill>
                  <a:srgbClr val="000000"/>
                </a:solidFill>
                <a:latin typeface="Alatsi"/>
                <a:ea typeface="Alatsi"/>
                <a:cs typeface="Alatsi"/>
                <a:sym typeface="Alatsi"/>
              </a:rPr>
              <a:t> – BACKLIGHT DISPLAY</a:t>
            </a:r>
          </a:p>
        </p:txBody>
      </p:sp>
      <p:grpSp>
        <p:nvGrpSpPr>
          <p:cNvPr name="Group 3" id="3"/>
          <p:cNvGrpSpPr/>
          <p:nvPr/>
        </p:nvGrpSpPr>
        <p:grpSpPr>
          <a:xfrm rot="0">
            <a:off x="1564423" y="2345684"/>
            <a:ext cx="6388979" cy="884358"/>
            <a:chOff x="0" y="0"/>
            <a:chExt cx="1682694" cy="232917"/>
          </a:xfrm>
        </p:grpSpPr>
        <p:sp>
          <p:nvSpPr>
            <p:cNvPr name="Freeform 4" id="4"/>
            <p:cNvSpPr/>
            <p:nvPr/>
          </p:nvSpPr>
          <p:spPr>
            <a:xfrm flipH="false" flipV="false" rot="0">
              <a:off x="0" y="0"/>
              <a:ext cx="1682694" cy="232917"/>
            </a:xfrm>
            <a:custGeom>
              <a:avLst/>
              <a:gdLst/>
              <a:ahLst/>
              <a:cxnLst/>
              <a:rect r="r" b="b" t="t" l="l"/>
              <a:pathLst>
                <a:path h="232917" w="1682694">
                  <a:moveTo>
                    <a:pt x="20600" y="0"/>
                  </a:moveTo>
                  <a:lnTo>
                    <a:pt x="1662094" y="0"/>
                  </a:lnTo>
                  <a:cubicBezTo>
                    <a:pt x="1667558" y="0"/>
                    <a:pt x="1672797" y="2170"/>
                    <a:pt x="1676660" y="6034"/>
                  </a:cubicBezTo>
                  <a:cubicBezTo>
                    <a:pt x="1680524" y="9897"/>
                    <a:pt x="1682694" y="15137"/>
                    <a:pt x="1682694" y="20600"/>
                  </a:cubicBezTo>
                  <a:lnTo>
                    <a:pt x="1682694" y="212317"/>
                  </a:lnTo>
                  <a:cubicBezTo>
                    <a:pt x="1682694" y="223694"/>
                    <a:pt x="1673471" y="232917"/>
                    <a:pt x="1662094" y="232917"/>
                  </a:cubicBezTo>
                  <a:lnTo>
                    <a:pt x="20600" y="232917"/>
                  </a:lnTo>
                  <a:cubicBezTo>
                    <a:pt x="15137" y="232917"/>
                    <a:pt x="9897" y="230747"/>
                    <a:pt x="6034" y="226884"/>
                  </a:cubicBezTo>
                  <a:cubicBezTo>
                    <a:pt x="2170" y="223021"/>
                    <a:pt x="0" y="217781"/>
                    <a:pt x="0" y="212317"/>
                  </a:cubicBezTo>
                  <a:lnTo>
                    <a:pt x="0" y="20600"/>
                  </a:lnTo>
                  <a:cubicBezTo>
                    <a:pt x="0" y="15137"/>
                    <a:pt x="2170" y="9897"/>
                    <a:pt x="6034" y="6034"/>
                  </a:cubicBezTo>
                  <a:cubicBezTo>
                    <a:pt x="9897" y="2170"/>
                    <a:pt x="15137" y="0"/>
                    <a:pt x="20600" y="0"/>
                  </a:cubicBezTo>
                  <a:close/>
                </a:path>
              </a:pathLst>
            </a:custGeom>
            <a:solidFill>
              <a:srgbClr val="F3C9C8"/>
            </a:solidFill>
          </p:spPr>
        </p:sp>
        <p:sp>
          <p:nvSpPr>
            <p:cNvPr name="TextBox 5" id="5"/>
            <p:cNvSpPr txBox="true"/>
            <p:nvPr/>
          </p:nvSpPr>
          <p:spPr>
            <a:xfrm>
              <a:off x="0" y="-47625"/>
              <a:ext cx="1682694" cy="280542"/>
            </a:xfrm>
            <a:prstGeom prst="rect">
              <a:avLst/>
            </a:prstGeom>
          </p:spPr>
          <p:txBody>
            <a:bodyPr anchor="ctr" rtlCol="false" tIns="50800" lIns="50800" bIns="50800" rIns="50800"/>
            <a:lstStyle/>
            <a:p>
              <a:pPr algn="l">
                <a:lnSpc>
                  <a:spcPts val="3499"/>
                </a:lnSpc>
              </a:pPr>
              <a:r>
                <a:rPr lang="en-US" sz="2499">
                  <a:solidFill>
                    <a:srgbClr val="000000"/>
                  </a:solidFill>
                  <a:latin typeface="Alatsi"/>
                  <a:ea typeface="Alatsi"/>
                  <a:cs typeface="Alatsi"/>
                  <a:sym typeface="Alatsi"/>
                </a:rPr>
                <a:t>  </a:t>
              </a:r>
            </a:p>
          </p:txBody>
        </p:sp>
      </p:grpSp>
      <p:grpSp>
        <p:nvGrpSpPr>
          <p:cNvPr name="Group 6" id="6"/>
          <p:cNvGrpSpPr/>
          <p:nvPr/>
        </p:nvGrpSpPr>
        <p:grpSpPr>
          <a:xfrm rot="0">
            <a:off x="1564423" y="3420542"/>
            <a:ext cx="16181128" cy="6466371"/>
            <a:chOff x="0" y="0"/>
            <a:chExt cx="4261696" cy="1703077"/>
          </a:xfrm>
        </p:grpSpPr>
        <p:sp>
          <p:nvSpPr>
            <p:cNvPr name="Freeform 7" id="7"/>
            <p:cNvSpPr/>
            <p:nvPr/>
          </p:nvSpPr>
          <p:spPr>
            <a:xfrm flipH="false" flipV="false" rot="0">
              <a:off x="0" y="0"/>
              <a:ext cx="4261696" cy="1703077"/>
            </a:xfrm>
            <a:custGeom>
              <a:avLst/>
              <a:gdLst/>
              <a:ahLst/>
              <a:cxnLst/>
              <a:rect r="r" b="b" t="t" l="l"/>
              <a:pathLst>
                <a:path h="1703077" w="4261696">
                  <a:moveTo>
                    <a:pt x="8134" y="0"/>
                  </a:moveTo>
                  <a:lnTo>
                    <a:pt x="4253563" y="0"/>
                  </a:lnTo>
                  <a:cubicBezTo>
                    <a:pt x="4255720" y="0"/>
                    <a:pt x="4257789" y="857"/>
                    <a:pt x="4259314" y="2382"/>
                  </a:cubicBezTo>
                  <a:cubicBezTo>
                    <a:pt x="4260840" y="3908"/>
                    <a:pt x="4261696" y="5977"/>
                    <a:pt x="4261696" y="8134"/>
                  </a:cubicBezTo>
                  <a:lnTo>
                    <a:pt x="4261696" y="1694943"/>
                  </a:lnTo>
                  <a:cubicBezTo>
                    <a:pt x="4261696" y="1697100"/>
                    <a:pt x="4260840" y="1699169"/>
                    <a:pt x="4259314" y="1700695"/>
                  </a:cubicBezTo>
                  <a:cubicBezTo>
                    <a:pt x="4257789" y="1702220"/>
                    <a:pt x="4255720" y="1703077"/>
                    <a:pt x="4253563" y="1703077"/>
                  </a:cubicBezTo>
                  <a:lnTo>
                    <a:pt x="8134" y="1703077"/>
                  </a:lnTo>
                  <a:cubicBezTo>
                    <a:pt x="5977" y="1703077"/>
                    <a:pt x="3908" y="1702220"/>
                    <a:pt x="2382" y="1700695"/>
                  </a:cubicBezTo>
                  <a:cubicBezTo>
                    <a:pt x="857" y="1699169"/>
                    <a:pt x="0" y="1697100"/>
                    <a:pt x="0" y="1694943"/>
                  </a:cubicBezTo>
                  <a:lnTo>
                    <a:pt x="0" y="8134"/>
                  </a:lnTo>
                  <a:cubicBezTo>
                    <a:pt x="0" y="5977"/>
                    <a:pt x="857" y="3908"/>
                    <a:pt x="2382" y="2382"/>
                  </a:cubicBezTo>
                  <a:cubicBezTo>
                    <a:pt x="3908" y="857"/>
                    <a:pt x="5977" y="0"/>
                    <a:pt x="8134" y="0"/>
                  </a:cubicBezTo>
                  <a:close/>
                </a:path>
              </a:pathLst>
            </a:custGeom>
            <a:solidFill>
              <a:srgbClr val="FFF1F0"/>
            </a:solidFill>
          </p:spPr>
        </p:sp>
        <p:sp>
          <p:nvSpPr>
            <p:cNvPr name="TextBox 8" id="8"/>
            <p:cNvSpPr txBox="true"/>
            <p:nvPr/>
          </p:nvSpPr>
          <p:spPr>
            <a:xfrm>
              <a:off x="0" y="-38100"/>
              <a:ext cx="4261696" cy="174117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27362" y="0"/>
            <a:ext cx="937061" cy="10287000"/>
            <a:chOff x="0" y="0"/>
            <a:chExt cx="246798" cy="2709333"/>
          </a:xfrm>
        </p:grpSpPr>
        <p:sp>
          <p:nvSpPr>
            <p:cNvPr name="Freeform 10" id="10"/>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11" id="11"/>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flipV="true">
            <a:off x="684512" y="-402254"/>
            <a:ext cx="4640" cy="10689176"/>
          </a:xfrm>
          <a:prstGeom prst="line">
            <a:avLst/>
          </a:prstGeom>
          <a:ln cap="flat" w="114300">
            <a:solidFill>
              <a:srgbClr val="9FC3D0"/>
            </a:solidFill>
            <a:prstDash val="solid"/>
            <a:headEnd type="none" len="sm" w="sm"/>
            <a:tailEnd type="none" len="sm" w="sm"/>
          </a:ln>
        </p:spPr>
      </p:sp>
      <p:sp>
        <p:nvSpPr>
          <p:cNvPr name="Freeform 13" id="13"/>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649539" y="3363392"/>
            <a:ext cx="16096012" cy="7763511"/>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Alatsi"/>
                <a:ea typeface="Alatsi"/>
                <a:cs typeface="Alatsi"/>
                <a:sym typeface="Alatsi"/>
              </a:rPr>
              <a:t>Connection: I2C bus</a:t>
            </a:r>
          </a:p>
          <a:p>
            <a:pPr algn="l">
              <a:lnSpc>
                <a:spcPts val="3639"/>
              </a:lnSpc>
              <a:spcBef>
                <a:spcPct val="0"/>
              </a:spcBef>
            </a:pPr>
            <a:r>
              <a:rPr lang="en-US" sz="2599">
                <a:solidFill>
                  <a:srgbClr val="000000"/>
                </a:solidFill>
                <a:latin typeface="Alatsi"/>
                <a:ea typeface="Alatsi"/>
                <a:cs typeface="Alatsi"/>
                <a:sym typeface="Alatsi"/>
              </a:rPr>
              <a:t>Display text address: 0x3e</a:t>
            </a:r>
          </a:p>
          <a:p>
            <a:pPr algn="l">
              <a:lnSpc>
                <a:spcPts val="3639"/>
              </a:lnSpc>
              <a:spcBef>
                <a:spcPct val="0"/>
              </a:spcBef>
            </a:pPr>
            <a:r>
              <a:rPr lang="en-US" sz="2599">
                <a:solidFill>
                  <a:srgbClr val="000000"/>
                </a:solidFill>
                <a:latin typeface="Alatsi"/>
                <a:ea typeface="Alatsi"/>
                <a:cs typeface="Alatsi"/>
                <a:sym typeface="Alatsi"/>
              </a:rPr>
              <a:t>RGB backlight address: 0x30</a:t>
            </a:r>
          </a:p>
          <a:p>
            <a:pPr algn="l">
              <a:lnSpc>
                <a:spcPts val="3639"/>
              </a:lnSpc>
              <a:spcBef>
                <a:spcPct val="0"/>
              </a:spcBef>
            </a:pPr>
          </a:p>
          <a:p>
            <a:pPr algn="l">
              <a:lnSpc>
                <a:spcPts val="3639"/>
              </a:lnSpc>
              <a:spcBef>
                <a:spcPct val="0"/>
              </a:spcBef>
            </a:pPr>
            <a:r>
              <a:rPr lang="en-US" sz="2599">
                <a:solidFill>
                  <a:srgbClr val="000000"/>
                </a:solidFill>
                <a:latin typeface="Alatsi"/>
                <a:ea typeface="Alatsi"/>
                <a:cs typeface="Alatsi"/>
                <a:sym typeface="Alatsi"/>
              </a:rPr>
              <a:t>Function:</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Displays the current menstrual cycle</a:t>
            </a:r>
            <a:r>
              <a:rPr lang="en-US" sz="2599">
                <a:solidFill>
                  <a:srgbClr val="000000"/>
                </a:solidFill>
                <a:latin typeface="Alatsi"/>
                <a:ea typeface="Alatsi"/>
                <a:cs typeface="Alatsi"/>
                <a:sym typeface="Alatsi"/>
              </a:rPr>
              <a:t> phase name </a:t>
            </a:r>
          </a:p>
          <a:p>
            <a:pPr algn="l">
              <a:lnSpc>
                <a:spcPts val="3639"/>
              </a:lnSpc>
              <a:spcBef>
                <a:spcPct val="0"/>
              </a:spcBef>
            </a:pPr>
          </a:p>
          <a:p>
            <a:pPr algn="l">
              <a:lnSpc>
                <a:spcPts val="3639"/>
              </a:lnSpc>
              <a:spcBef>
                <a:spcPct val="0"/>
              </a:spcBef>
            </a:pPr>
            <a:r>
              <a:rPr lang="en-US" sz="2599">
                <a:solidFill>
                  <a:srgbClr val="000000"/>
                </a:solidFill>
                <a:latin typeface="Alatsi"/>
                <a:ea typeface="Alatsi"/>
                <a:cs typeface="Alatsi"/>
                <a:sym typeface="Alatsi"/>
              </a:rPr>
              <a:t>Why did we select a backlight display?</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Provid</a:t>
            </a:r>
            <a:r>
              <a:rPr lang="en-US" sz="2599">
                <a:solidFill>
                  <a:srgbClr val="000000"/>
                </a:solidFill>
                <a:latin typeface="Alatsi"/>
                <a:ea typeface="Alatsi"/>
                <a:cs typeface="Alatsi"/>
                <a:sym typeface="Alatsi"/>
              </a:rPr>
              <a:t>es clear textual feedback to communicate the current cycle phase without needing an app</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Improves accessibility for users who prefer or rely on text over visual indicators like LEDs</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Backlight ensures visibility in different lighting conditions, enhancing usability</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I2C connection simplifies wiring and reduces GPIO pin usage</a:t>
            </a:r>
          </a:p>
          <a:p>
            <a:pPr algn="l"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Helps users understand their cycle phases through straightforward, readable labels</a:t>
            </a:r>
          </a:p>
          <a:p>
            <a:pPr algn="l">
              <a:lnSpc>
                <a:spcPts val="3639"/>
              </a:lnSpc>
              <a:spcBef>
                <a:spcPct val="0"/>
              </a:spcBef>
            </a:pPr>
          </a:p>
          <a:p>
            <a:pPr algn="l">
              <a:lnSpc>
                <a:spcPts val="3639"/>
              </a:lnSpc>
              <a:spcBef>
                <a:spcPct val="0"/>
              </a:spcBef>
            </a:pPr>
          </a:p>
          <a:p>
            <a:pPr algn="l">
              <a:lnSpc>
                <a:spcPts val="3639"/>
              </a:lnSpc>
              <a:spcBef>
                <a:spcPct val="0"/>
              </a:spcBef>
            </a:pPr>
          </a:p>
          <a:p>
            <a:pPr algn="l">
              <a:lnSpc>
                <a:spcPts val="3639"/>
              </a:lnSpc>
              <a:spcBef>
                <a:spcPct val="0"/>
              </a:spcBef>
            </a:pPr>
          </a:p>
        </p:txBody>
      </p:sp>
      <p:sp>
        <p:nvSpPr>
          <p:cNvPr name="Freeform 16" id="16"/>
          <p:cNvSpPr/>
          <p:nvPr/>
        </p:nvSpPr>
        <p:spPr>
          <a:xfrm flipH="false" flipV="false" rot="0">
            <a:off x="12032607" y="2531005"/>
            <a:ext cx="5712944" cy="3084510"/>
          </a:xfrm>
          <a:custGeom>
            <a:avLst/>
            <a:gdLst/>
            <a:ahLst/>
            <a:cxnLst/>
            <a:rect r="r" b="b" t="t" l="l"/>
            <a:pathLst>
              <a:path h="3084510" w="5712944">
                <a:moveTo>
                  <a:pt x="0" y="0"/>
                </a:moveTo>
                <a:lnTo>
                  <a:pt x="5712944" y="0"/>
                </a:lnTo>
                <a:lnTo>
                  <a:pt x="5712944" y="3084510"/>
                </a:lnTo>
                <a:lnTo>
                  <a:pt x="0" y="3084510"/>
                </a:lnTo>
                <a:lnTo>
                  <a:pt x="0" y="0"/>
                </a:lnTo>
                <a:close/>
              </a:path>
            </a:pathLst>
          </a:custGeom>
          <a:blipFill>
            <a:blip r:embed="rId5"/>
            <a:stretch>
              <a:fillRect l="-4537" t="-5460" r="-10627" b="-9350"/>
            </a:stretch>
          </a:blipFill>
        </p:spPr>
      </p:sp>
      <p:sp>
        <p:nvSpPr>
          <p:cNvPr name="TextBox 17" id="17"/>
          <p:cNvSpPr txBox="true"/>
          <p:nvPr/>
        </p:nvSpPr>
        <p:spPr>
          <a:xfrm rot="0">
            <a:off x="1786758" y="2464330"/>
            <a:ext cx="8353448" cy="580391"/>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Alatsi"/>
                <a:ea typeface="Alatsi"/>
                <a:cs typeface="Alatsi"/>
                <a:sym typeface="Alatsi"/>
              </a:rPr>
              <a:t>Cycle Phase Display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85825"/>
            <a:ext cx="16230600" cy="1269359"/>
          </a:xfrm>
          <a:prstGeom prst="rect">
            <a:avLst/>
          </a:prstGeom>
        </p:spPr>
        <p:txBody>
          <a:bodyPr anchor="t" rtlCol="false" tIns="0" lIns="0" bIns="0" rIns="0">
            <a:spAutoFit/>
          </a:bodyPr>
          <a:lstStyle/>
          <a:p>
            <a:pPr algn="ctr">
              <a:lnSpc>
                <a:spcPts val="10360"/>
              </a:lnSpc>
            </a:pPr>
            <a:r>
              <a:rPr lang="en-US" sz="7400">
                <a:solidFill>
                  <a:srgbClr val="000000"/>
                </a:solidFill>
                <a:latin typeface="Alatsi"/>
                <a:ea typeface="Alatsi"/>
                <a:cs typeface="Alatsi"/>
                <a:sym typeface="Alatsi"/>
              </a:rPr>
              <a:t>ACTUATOR</a:t>
            </a:r>
            <a:r>
              <a:rPr lang="en-US" sz="7400">
                <a:solidFill>
                  <a:srgbClr val="000000"/>
                </a:solidFill>
                <a:latin typeface="Alatsi"/>
                <a:ea typeface="Alatsi"/>
                <a:cs typeface="Alatsi"/>
                <a:sym typeface="Alatsi"/>
              </a:rPr>
              <a:t> IMPLEMENTATION</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410850" y="3482836"/>
            <a:ext cx="5466300" cy="884358"/>
            <a:chOff x="0" y="0"/>
            <a:chExt cx="1439684" cy="232917"/>
          </a:xfrm>
        </p:grpSpPr>
        <p:sp>
          <p:nvSpPr>
            <p:cNvPr name="Freeform 9" id="9"/>
            <p:cNvSpPr/>
            <p:nvPr/>
          </p:nvSpPr>
          <p:spPr>
            <a:xfrm flipH="false" flipV="false" rot="0">
              <a:off x="0" y="0"/>
              <a:ext cx="1439684" cy="232917"/>
            </a:xfrm>
            <a:custGeom>
              <a:avLst/>
              <a:gdLst/>
              <a:ahLst/>
              <a:cxnLst/>
              <a:rect r="r" b="b" t="t" l="l"/>
              <a:pathLst>
                <a:path h="232917" w="1439684">
                  <a:moveTo>
                    <a:pt x="24077" y="0"/>
                  </a:moveTo>
                  <a:lnTo>
                    <a:pt x="1415607" y="0"/>
                  </a:lnTo>
                  <a:cubicBezTo>
                    <a:pt x="1421993" y="0"/>
                    <a:pt x="1428117" y="2537"/>
                    <a:pt x="1432632" y="7052"/>
                  </a:cubicBezTo>
                  <a:cubicBezTo>
                    <a:pt x="1437147" y="11567"/>
                    <a:pt x="1439684" y="17691"/>
                    <a:pt x="1439684" y="24077"/>
                  </a:cubicBezTo>
                  <a:lnTo>
                    <a:pt x="1439684" y="208840"/>
                  </a:lnTo>
                  <a:cubicBezTo>
                    <a:pt x="1439684" y="215226"/>
                    <a:pt x="1437147" y="221350"/>
                    <a:pt x="1432632" y="225865"/>
                  </a:cubicBezTo>
                  <a:cubicBezTo>
                    <a:pt x="1428117" y="230381"/>
                    <a:pt x="1421993" y="232917"/>
                    <a:pt x="1415607" y="232917"/>
                  </a:cubicBezTo>
                  <a:lnTo>
                    <a:pt x="24077" y="232917"/>
                  </a:lnTo>
                  <a:cubicBezTo>
                    <a:pt x="17691" y="232917"/>
                    <a:pt x="11567" y="230381"/>
                    <a:pt x="7052" y="225865"/>
                  </a:cubicBezTo>
                  <a:cubicBezTo>
                    <a:pt x="2537" y="221350"/>
                    <a:pt x="0" y="215226"/>
                    <a:pt x="0" y="208840"/>
                  </a:cubicBezTo>
                  <a:lnTo>
                    <a:pt x="0" y="24077"/>
                  </a:lnTo>
                  <a:cubicBezTo>
                    <a:pt x="0" y="17691"/>
                    <a:pt x="2537" y="11567"/>
                    <a:pt x="7052" y="7052"/>
                  </a:cubicBezTo>
                  <a:cubicBezTo>
                    <a:pt x="11567" y="2537"/>
                    <a:pt x="17691" y="0"/>
                    <a:pt x="24077" y="0"/>
                  </a:cubicBezTo>
                  <a:close/>
                </a:path>
              </a:pathLst>
            </a:custGeom>
            <a:solidFill>
              <a:srgbClr val="F3C9C8"/>
            </a:solidFill>
          </p:spPr>
        </p:sp>
        <p:sp>
          <p:nvSpPr>
            <p:cNvPr name="TextBox 10" id="10"/>
            <p:cNvSpPr txBox="true"/>
            <p:nvPr/>
          </p:nvSpPr>
          <p:spPr>
            <a:xfrm>
              <a:off x="0" y="-47625"/>
              <a:ext cx="1439684" cy="280542"/>
            </a:xfrm>
            <a:prstGeom prst="rect">
              <a:avLst/>
            </a:prstGeom>
          </p:spPr>
          <p:txBody>
            <a:bodyPr anchor="ctr" rtlCol="false" tIns="50800" lIns="50800" bIns="50800" rIns="50800"/>
            <a:lstStyle/>
            <a:p>
              <a:pPr algn="l">
                <a:lnSpc>
                  <a:spcPts val="3499"/>
                </a:lnSpc>
              </a:pPr>
              <a:r>
                <a:rPr lang="en-US" sz="2499">
                  <a:solidFill>
                    <a:srgbClr val="000000"/>
                  </a:solidFill>
                  <a:latin typeface="Alatsi"/>
                  <a:ea typeface="Alatsi"/>
                  <a:cs typeface="Alatsi"/>
                  <a:sym typeface="Alatsi"/>
                </a:rPr>
                <a:t>  </a:t>
              </a:r>
            </a:p>
          </p:txBody>
        </p:sp>
      </p:grpSp>
      <p:grpSp>
        <p:nvGrpSpPr>
          <p:cNvPr name="Group 11" id="11"/>
          <p:cNvGrpSpPr/>
          <p:nvPr/>
        </p:nvGrpSpPr>
        <p:grpSpPr>
          <a:xfrm rot="0">
            <a:off x="6382449" y="4602360"/>
            <a:ext cx="5466300" cy="2654327"/>
            <a:chOff x="0" y="0"/>
            <a:chExt cx="1439684" cy="699082"/>
          </a:xfrm>
        </p:grpSpPr>
        <p:sp>
          <p:nvSpPr>
            <p:cNvPr name="Freeform 12" id="12"/>
            <p:cNvSpPr/>
            <p:nvPr/>
          </p:nvSpPr>
          <p:spPr>
            <a:xfrm flipH="false" flipV="false" rot="0">
              <a:off x="0" y="0"/>
              <a:ext cx="1439684" cy="699082"/>
            </a:xfrm>
            <a:custGeom>
              <a:avLst/>
              <a:gdLst/>
              <a:ahLst/>
              <a:cxnLst/>
              <a:rect r="r" b="b" t="t" l="l"/>
              <a:pathLst>
                <a:path h="699082" w="1439684">
                  <a:moveTo>
                    <a:pt x="24077" y="0"/>
                  </a:moveTo>
                  <a:lnTo>
                    <a:pt x="1415607" y="0"/>
                  </a:lnTo>
                  <a:cubicBezTo>
                    <a:pt x="1421993" y="0"/>
                    <a:pt x="1428117" y="2537"/>
                    <a:pt x="1432632" y="7052"/>
                  </a:cubicBezTo>
                  <a:cubicBezTo>
                    <a:pt x="1437147" y="11567"/>
                    <a:pt x="1439684" y="17691"/>
                    <a:pt x="1439684" y="24077"/>
                  </a:cubicBezTo>
                  <a:lnTo>
                    <a:pt x="1439684" y="675005"/>
                  </a:lnTo>
                  <a:cubicBezTo>
                    <a:pt x="1439684" y="681390"/>
                    <a:pt x="1437147" y="687515"/>
                    <a:pt x="1432632" y="692030"/>
                  </a:cubicBezTo>
                  <a:cubicBezTo>
                    <a:pt x="1428117" y="696545"/>
                    <a:pt x="1421993" y="699082"/>
                    <a:pt x="1415607" y="699082"/>
                  </a:cubicBezTo>
                  <a:lnTo>
                    <a:pt x="24077" y="699082"/>
                  </a:lnTo>
                  <a:cubicBezTo>
                    <a:pt x="17691" y="699082"/>
                    <a:pt x="11567" y="696545"/>
                    <a:pt x="7052" y="692030"/>
                  </a:cubicBezTo>
                  <a:cubicBezTo>
                    <a:pt x="2537" y="687515"/>
                    <a:pt x="0" y="681390"/>
                    <a:pt x="0" y="675005"/>
                  </a:cubicBezTo>
                  <a:lnTo>
                    <a:pt x="0" y="24077"/>
                  </a:lnTo>
                  <a:cubicBezTo>
                    <a:pt x="0" y="17691"/>
                    <a:pt x="2537" y="11567"/>
                    <a:pt x="7052" y="7052"/>
                  </a:cubicBezTo>
                  <a:cubicBezTo>
                    <a:pt x="11567" y="2537"/>
                    <a:pt x="17691" y="0"/>
                    <a:pt x="24077" y="0"/>
                  </a:cubicBezTo>
                  <a:close/>
                </a:path>
              </a:pathLst>
            </a:custGeom>
            <a:solidFill>
              <a:srgbClr val="FFF1F0"/>
            </a:solidFill>
          </p:spPr>
        </p:sp>
        <p:sp>
          <p:nvSpPr>
            <p:cNvPr name="TextBox 13" id="13"/>
            <p:cNvSpPr txBox="true"/>
            <p:nvPr/>
          </p:nvSpPr>
          <p:spPr>
            <a:xfrm>
              <a:off x="0" y="-38100"/>
              <a:ext cx="1439684" cy="737182"/>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731968" y="3601482"/>
            <a:ext cx="4824064" cy="580391"/>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Alatsi"/>
                <a:ea typeface="Alatsi"/>
                <a:cs typeface="Alatsi"/>
                <a:sym typeface="Alatsi"/>
              </a:rPr>
              <a:t>Cycle Prediction LED Ring</a:t>
            </a:r>
          </a:p>
        </p:txBody>
      </p:sp>
      <p:grpSp>
        <p:nvGrpSpPr>
          <p:cNvPr name="Group 15" id="15"/>
          <p:cNvGrpSpPr/>
          <p:nvPr/>
        </p:nvGrpSpPr>
        <p:grpSpPr>
          <a:xfrm rot="0">
            <a:off x="627362" y="3482836"/>
            <a:ext cx="5675196" cy="918154"/>
            <a:chOff x="0" y="0"/>
            <a:chExt cx="1439684" cy="232917"/>
          </a:xfrm>
        </p:grpSpPr>
        <p:sp>
          <p:nvSpPr>
            <p:cNvPr name="Freeform 16" id="16"/>
            <p:cNvSpPr/>
            <p:nvPr/>
          </p:nvSpPr>
          <p:spPr>
            <a:xfrm flipH="false" flipV="false" rot="0">
              <a:off x="0" y="0"/>
              <a:ext cx="1439684" cy="232917"/>
            </a:xfrm>
            <a:custGeom>
              <a:avLst/>
              <a:gdLst/>
              <a:ahLst/>
              <a:cxnLst/>
              <a:rect r="r" b="b" t="t" l="l"/>
              <a:pathLst>
                <a:path h="232917" w="1439684">
                  <a:moveTo>
                    <a:pt x="23191" y="0"/>
                  </a:moveTo>
                  <a:lnTo>
                    <a:pt x="1416493" y="0"/>
                  </a:lnTo>
                  <a:cubicBezTo>
                    <a:pt x="1422644" y="0"/>
                    <a:pt x="1428542" y="2443"/>
                    <a:pt x="1432892" y="6792"/>
                  </a:cubicBezTo>
                  <a:cubicBezTo>
                    <a:pt x="1437241" y="11142"/>
                    <a:pt x="1439684" y="17040"/>
                    <a:pt x="1439684" y="23191"/>
                  </a:cubicBezTo>
                  <a:lnTo>
                    <a:pt x="1439684" y="209726"/>
                  </a:lnTo>
                  <a:cubicBezTo>
                    <a:pt x="1439684" y="215877"/>
                    <a:pt x="1437241" y="221776"/>
                    <a:pt x="1432892" y="226125"/>
                  </a:cubicBezTo>
                  <a:cubicBezTo>
                    <a:pt x="1428542" y="230474"/>
                    <a:pt x="1422644" y="232917"/>
                    <a:pt x="1416493" y="232917"/>
                  </a:cubicBezTo>
                  <a:lnTo>
                    <a:pt x="23191" y="232917"/>
                  </a:lnTo>
                  <a:cubicBezTo>
                    <a:pt x="17040" y="232917"/>
                    <a:pt x="11142" y="230474"/>
                    <a:pt x="6792" y="226125"/>
                  </a:cubicBezTo>
                  <a:cubicBezTo>
                    <a:pt x="2443" y="221776"/>
                    <a:pt x="0" y="215877"/>
                    <a:pt x="0" y="209726"/>
                  </a:cubicBezTo>
                  <a:lnTo>
                    <a:pt x="0" y="23191"/>
                  </a:lnTo>
                  <a:cubicBezTo>
                    <a:pt x="0" y="17040"/>
                    <a:pt x="2443" y="11142"/>
                    <a:pt x="6792" y="6792"/>
                  </a:cubicBezTo>
                  <a:cubicBezTo>
                    <a:pt x="11142" y="2443"/>
                    <a:pt x="17040" y="0"/>
                    <a:pt x="23191" y="0"/>
                  </a:cubicBezTo>
                  <a:close/>
                </a:path>
              </a:pathLst>
            </a:custGeom>
            <a:solidFill>
              <a:srgbClr val="F3C9C8"/>
            </a:solidFill>
          </p:spPr>
        </p:sp>
        <p:sp>
          <p:nvSpPr>
            <p:cNvPr name="TextBox 17" id="17"/>
            <p:cNvSpPr txBox="true"/>
            <p:nvPr/>
          </p:nvSpPr>
          <p:spPr>
            <a:xfrm>
              <a:off x="0" y="-47625"/>
              <a:ext cx="1439684" cy="280542"/>
            </a:xfrm>
            <a:prstGeom prst="rect">
              <a:avLst/>
            </a:prstGeom>
          </p:spPr>
          <p:txBody>
            <a:bodyPr anchor="ctr" rtlCol="false" tIns="52741" lIns="52741" bIns="52741" rIns="52741"/>
            <a:lstStyle/>
            <a:p>
              <a:pPr algn="l">
                <a:lnSpc>
                  <a:spcPts val="3499"/>
                </a:lnSpc>
              </a:pPr>
              <a:r>
                <a:rPr lang="en-US" sz="2499">
                  <a:solidFill>
                    <a:srgbClr val="000000"/>
                  </a:solidFill>
                  <a:latin typeface="Alatsi"/>
                  <a:ea typeface="Alatsi"/>
                  <a:cs typeface="Alatsi"/>
                  <a:sym typeface="Alatsi"/>
                </a:rPr>
                <a:t>  </a:t>
              </a:r>
            </a:p>
          </p:txBody>
        </p:sp>
      </p:grpSp>
      <p:grpSp>
        <p:nvGrpSpPr>
          <p:cNvPr name="Group 18" id="18"/>
          <p:cNvGrpSpPr/>
          <p:nvPr/>
        </p:nvGrpSpPr>
        <p:grpSpPr>
          <a:xfrm rot="0">
            <a:off x="627362" y="4602360"/>
            <a:ext cx="5675196" cy="2654327"/>
            <a:chOff x="0" y="0"/>
            <a:chExt cx="1439684" cy="673350"/>
          </a:xfrm>
        </p:grpSpPr>
        <p:sp>
          <p:nvSpPr>
            <p:cNvPr name="Freeform 19" id="19"/>
            <p:cNvSpPr/>
            <p:nvPr/>
          </p:nvSpPr>
          <p:spPr>
            <a:xfrm flipH="false" flipV="false" rot="0">
              <a:off x="0" y="0"/>
              <a:ext cx="1439684" cy="673350"/>
            </a:xfrm>
            <a:custGeom>
              <a:avLst/>
              <a:gdLst/>
              <a:ahLst/>
              <a:cxnLst/>
              <a:rect r="r" b="b" t="t" l="l"/>
              <a:pathLst>
                <a:path h="673350" w="1439684">
                  <a:moveTo>
                    <a:pt x="23191" y="0"/>
                  </a:moveTo>
                  <a:lnTo>
                    <a:pt x="1416493" y="0"/>
                  </a:lnTo>
                  <a:cubicBezTo>
                    <a:pt x="1422644" y="0"/>
                    <a:pt x="1428542" y="2443"/>
                    <a:pt x="1432892" y="6792"/>
                  </a:cubicBezTo>
                  <a:cubicBezTo>
                    <a:pt x="1437241" y="11142"/>
                    <a:pt x="1439684" y="17040"/>
                    <a:pt x="1439684" y="23191"/>
                  </a:cubicBezTo>
                  <a:lnTo>
                    <a:pt x="1439684" y="650159"/>
                  </a:lnTo>
                  <a:cubicBezTo>
                    <a:pt x="1439684" y="656309"/>
                    <a:pt x="1437241" y="662208"/>
                    <a:pt x="1432892" y="666557"/>
                  </a:cubicBezTo>
                  <a:cubicBezTo>
                    <a:pt x="1428542" y="670906"/>
                    <a:pt x="1422644" y="673350"/>
                    <a:pt x="1416493" y="673350"/>
                  </a:cubicBezTo>
                  <a:lnTo>
                    <a:pt x="23191" y="673350"/>
                  </a:lnTo>
                  <a:cubicBezTo>
                    <a:pt x="17040" y="673350"/>
                    <a:pt x="11142" y="670906"/>
                    <a:pt x="6792" y="666557"/>
                  </a:cubicBezTo>
                  <a:cubicBezTo>
                    <a:pt x="2443" y="662208"/>
                    <a:pt x="0" y="656309"/>
                    <a:pt x="0" y="650159"/>
                  </a:cubicBezTo>
                  <a:lnTo>
                    <a:pt x="0" y="23191"/>
                  </a:lnTo>
                  <a:cubicBezTo>
                    <a:pt x="0" y="17040"/>
                    <a:pt x="2443" y="11142"/>
                    <a:pt x="6792" y="6792"/>
                  </a:cubicBezTo>
                  <a:cubicBezTo>
                    <a:pt x="11142" y="2443"/>
                    <a:pt x="17040" y="0"/>
                    <a:pt x="23191" y="0"/>
                  </a:cubicBezTo>
                  <a:close/>
                </a:path>
              </a:pathLst>
            </a:custGeom>
            <a:solidFill>
              <a:srgbClr val="FFF1F0"/>
            </a:solidFill>
          </p:spPr>
        </p:sp>
        <p:sp>
          <p:nvSpPr>
            <p:cNvPr name="TextBox 20" id="20"/>
            <p:cNvSpPr txBox="true"/>
            <p:nvPr/>
          </p:nvSpPr>
          <p:spPr>
            <a:xfrm>
              <a:off x="0" y="-28575"/>
              <a:ext cx="1439684" cy="701925"/>
            </a:xfrm>
            <a:prstGeom prst="rect">
              <a:avLst/>
            </a:prstGeom>
          </p:spPr>
          <p:txBody>
            <a:bodyPr anchor="ctr" rtlCol="false" tIns="52741" lIns="52741" bIns="52741" rIns="52741"/>
            <a:lstStyle/>
            <a:p>
              <a:pPr algn="ctr">
                <a:lnSpc>
                  <a:spcPts val="2660"/>
                </a:lnSpc>
              </a:pPr>
            </a:p>
          </p:txBody>
        </p:sp>
      </p:grpSp>
      <p:sp>
        <p:nvSpPr>
          <p:cNvPr name="TextBox 21" id="21"/>
          <p:cNvSpPr txBox="true"/>
          <p:nvPr/>
        </p:nvSpPr>
        <p:spPr>
          <a:xfrm rot="0">
            <a:off x="821414" y="3635736"/>
            <a:ext cx="4400609" cy="600023"/>
          </a:xfrm>
          <a:prstGeom prst="rect">
            <a:avLst/>
          </a:prstGeom>
        </p:spPr>
        <p:txBody>
          <a:bodyPr anchor="t" rtlCol="false" tIns="0" lIns="0" bIns="0" rIns="0">
            <a:spAutoFit/>
          </a:bodyPr>
          <a:lstStyle/>
          <a:p>
            <a:pPr algn="l">
              <a:lnSpc>
                <a:spcPts val="4941"/>
              </a:lnSpc>
              <a:spcBef>
                <a:spcPct val="0"/>
              </a:spcBef>
            </a:pPr>
            <a:r>
              <a:rPr lang="en-US" sz="3529">
                <a:solidFill>
                  <a:srgbClr val="000000"/>
                </a:solidFill>
                <a:latin typeface="Alatsi"/>
                <a:ea typeface="Alatsi"/>
                <a:cs typeface="Alatsi"/>
                <a:sym typeface="Alatsi"/>
              </a:rPr>
              <a:t>LED Strips</a:t>
            </a:r>
          </a:p>
        </p:txBody>
      </p:sp>
      <p:grpSp>
        <p:nvGrpSpPr>
          <p:cNvPr name="Group 22" id="22"/>
          <p:cNvGrpSpPr/>
          <p:nvPr/>
        </p:nvGrpSpPr>
        <p:grpSpPr>
          <a:xfrm rot="0">
            <a:off x="12191475" y="3482836"/>
            <a:ext cx="5466300" cy="884358"/>
            <a:chOff x="0" y="0"/>
            <a:chExt cx="1439684" cy="232917"/>
          </a:xfrm>
        </p:grpSpPr>
        <p:sp>
          <p:nvSpPr>
            <p:cNvPr name="Freeform 23" id="23"/>
            <p:cNvSpPr/>
            <p:nvPr/>
          </p:nvSpPr>
          <p:spPr>
            <a:xfrm flipH="false" flipV="false" rot="0">
              <a:off x="0" y="0"/>
              <a:ext cx="1439684" cy="232917"/>
            </a:xfrm>
            <a:custGeom>
              <a:avLst/>
              <a:gdLst/>
              <a:ahLst/>
              <a:cxnLst/>
              <a:rect r="r" b="b" t="t" l="l"/>
              <a:pathLst>
                <a:path h="232917" w="1439684">
                  <a:moveTo>
                    <a:pt x="24077" y="0"/>
                  </a:moveTo>
                  <a:lnTo>
                    <a:pt x="1415607" y="0"/>
                  </a:lnTo>
                  <a:cubicBezTo>
                    <a:pt x="1421993" y="0"/>
                    <a:pt x="1428117" y="2537"/>
                    <a:pt x="1432632" y="7052"/>
                  </a:cubicBezTo>
                  <a:cubicBezTo>
                    <a:pt x="1437147" y="11567"/>
                    <a:pt x="1439684" y="17691"/>
                    <a:pt x="1439684" y="24077"/>
                  </a:cubicBezTo>
                  <a:lnTo>
                    <a:pt x="1439684" y="208840"/>
                  </a:lnTo>
                  <a:cubicBezTo>
                    <a:pt x="1439684" y="215226"/>
                    <a:pt x="1437147" y="221350"/>
                    <a:pt x="1432632" y="225865"/>
                  </a:cubicBezTo>
                  <a:cubicBezTo>
                    <a:pt x="1428117" y="230381"/>
                    <a:pt x="1421993" y="232917"/>
                    <a:pt x="1415607" y="232917"/>
                  </a:cubicBezTo>
                  <a:lnTo>
                    <a:pt x="24077" y="232917"/>
                  </a:lnTo>
                  <a:cubicBezTo>
                    <a:pt x="17691" y="232917"/>
                    <a:pt x="11567" y="230381"/>
                    <a:pt x="7052" y="225865"/>
                  </a:cubicBezTo>
                  <a:cubicBezTo>
                    <a:pt x="2537" y="221350"/>
                    <a:pt x="0" y="215226"/>
                    <a:pt x="0" y="208840"/>
                  </a:cubicBezTo>
                  <a:lnTo>
                    <a:pt x="0" y="24077"/>
                  </a:lnTo>
                  <a:cubicBezTo>
                    <a:pt x="0" y="17691"/>
                    <a:pt x="2537" y="11567"/>
                    <a:pt x="7052" y="7052"/>
                  </a:cubicBezTo>
                  <a:cubicBezTo>
                    <a:pt x="11567" y="2537"/>
                    <a:pt x="17691" y="0"/>
                    <a:pt x="24077" y="0"/>
                  </a:cubicBezTo>
                  <a:close/>
                </a:path>
              </a:pathLst>
            </a:custGeom>
            <a:solidFill>
              <a:srgbClr val="F3C9C8"/>
            </a:solidFill>
          </p:spPr>
        </p:sp>
        <p:sp>
          <p:nvSpPr>
            <p:cNvPr name="TextBox 24" id="24"/>
            <p:cNvSpPr txBox="true"/>
            <p:nvPr/>
          </p:nvSpPr>
          <p:spPr>
            <a:xfrm>
              <a:off x="0" y="-47625"/>
              <a:ext cx="1439684" cy="280542"/>
            </a:xfrm>
            <a:prstGeom prst="rect">
              <a:avLst/>
            </a:prstGeom>
          </p:spPr>
          <p:txBody>
            <a:bodyPr anchor="ctr" rtlCol="false" tIns="50800" lIns="50800" bIns="50800" rIns="50800"/>
            <a:lstStyle/>
            <a:p>
              <a:pPr algn="l">
                <a:lnSpc>
                  <a:spcPts val="3499"/>
                </a:lnSpc>
              </a:pPr>
              <a:r>
                <a:rPr lang="en-US" sz="2499">
                  <a:solidFill>
                    <a:srgbClr val="000000"/>
                  </a:solidFill>
                  <a:latin typeface="Alatsi"/>
                  <a:ea typeface="Alatsi"/>
                  <a:cs typeface="Alatsi"/>
                  <a:sym typeface="Alatsi"/>
                </a:rPr>
                <a:t>  </a:t>
              </a:r>
            </a:p>
          </p:txBody>
        </p:sp>
      </p:grpSp>
      <p:grpSp>
        <p:nvGrpSpPr>
          <p:cNvPr name="Group 25" id="25"/>
          <p:cNvGrpSpPr/>
          <p:nvPr/>
        </p:nvGrpSpPr>
        <p:grpSpPr>
          <a:xfrm rot="0">
            <a:off x="12191475" y="4602360"/>
            <a:ext cx="5466300" cy="2654327"/>
            <a:chOff x="0" y="0"/>
            <a:chExt cx="1439684" cy="699082"/>
          </a:xfrm>
        </p:grpSpPr>
        <p:sp>
          <p:nvSpPr>
            <p:cNvPr name="Freeform 26" id="26"/>
            <p:cNvSpPr/>
            <p:nvPr/>
          </p:nvSpPr>
          <p:spPr>
            <a:xfrm flipH="false" flipV="false" rot="0">
              <a:off x="0" y="0"/>
              <a:ext cx="1439684" cy="699082"/>
            </a:xfrm>
            <a:custGeom>
              <a:avLst/>
              <a:gdLst/>
              <a:ahLst/>
              <a:cxnLst/>
              <a:rect r="r" b="b" t="t" l="l"/>
              <a:pathLst>
                <a:path h="699082" w="1439684">
                  <a:moveTo>
                    <a:pt x="24077" y="0"/>
                  </a:moveTo>
                  <a:lnTo>
                    <a:pt x="1415607" y="0"/>
                  </a:lnTo>
                  <a:cubicBezTo>
                    <a:pt x="1421993" y="0"/>
                    <a:pt x="1428117" y="2537"/>
                    <a:pt x="1432632" y="7052"/>
                  </a:cubicBezTo>
                  <a:cubicBezTo>
                    <a:pt x="1437147" y="11567"/>
                    <a:pt x="1439684" y="17691"/>
                    <a:pt x="1439684" y="24077"/>
                  </a:cubicBezTo>
                  <a:lnTo>
                    <a:pt x="1439684" y="675005"/>
                  </a:lnTo>
                  <a:cubicBezTo>
                    <a:pt x="1439684" y="681390"/>
                    <a:pt x="1437147" y="687515"/>
                    <a:pt x="1432632" y="692030"/>
                  </a:cubicBezTo>
                  <a:cubicBezTo>
                    <a:pt x="1428117" y="696545"/>
                    <a:pt x="1421993" y="699082"/>
                    <a:pt x="1415607" y="699082"/>
                  </a:cubicBezTo>
                  <a:lnTo>
                    <a:pt x="24077" y="699082"/>
                  </a:lnTo>
                  <a:cubicBezTo>
                    <a:pt x="17691" y="699082"/>
                    <a:pt x="11567" y="696545"/>
                    <a:pt x="7052" y="692030"/>
                  </a:cubicBezTo>
                  <a:cubicBezTo>
                    <a:pt x="2537" y="687515"/>
                    <a:pt x="0" y="681390"/>
                    <a:pt x="0" y="675005"/>
                  </a:cubicBezTo>
                  <a:lnTo>
                    <a:pt x="0" y="24077"/>
                  </a:lnTo>
                  <a:cubicBezTo>
                    <a:pt x="0" y="17691"/>
                    <a:pt x="2537" y="11567"/>
                    <a:pt x="7052" y="7052"/>
                  </a:cubicBezTo>
                  <a:cubicBezTo>
                    <a:pt x="11567" y="2537"/>
                    <a:pt x="17691" y="0"/>
                    <a:pt x="24077" y="0"/>
                  </a:cubicBezTo>
                  <a:close/>
                </a:path>
              </a:pathLst>
            </a:custGeom>
            <a:solidFill>
              <a:srgbClr val="FFF1F0"/>
            </a:solidFill>
          </p:spPr>
        </p:sp>
        <p:sp>
          <p:nvSpPr>
            <p:cNvPr name="TextBox 27" id="27"/>
            <p:cNvSpPr txBox="true"/>
            <p:nvPr/>
          </p:nvSpPr>
          <p:spPr>
            <a:xfrm>
              <a:off x="0" y="-38100"/>
              <a:ext cx="1439684" cy="737182"/>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2413809" y="3618380"/>
            <a:ext cx="4238629" cy="580391"/>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Alatsi"/>
                <a:ea typeface="Alatsi"/>
                <a:cs typeface="Alatsi"/>
                <a:sym typeface="Alatsi"/>
              </a:rPr>
              <a:t>Cycle Phase Display</a:t>
            </a:r>
          </a:p>
        </p:txBody>
      </p:sp>
      <p:sp>
        <p:nvSpPr>
          <p:cNvPr name="TextBox 29" id="29"/>
          <p:cNvSpPr txBox="true"/>
          <p:nvPr/>
        </p:nvSpPr>
        <p:spPr>
          <a:xfrm rot="0">
            <a:off x="1028700" y="4906442"/>
            <a:ext cx="4603513" cy="1819911"/>
          </a:xfrm>
          <a:prstGeom prst="rect">
            <a:avLst/>
          </a:prstGeom>
        </p:spPr>
        <p:txBody>
          <a:bodyPr anchor="t" rtlCol="false" tIns="0" lIns="0" bIns="0" rIns="0">
            <a:spAutoFit/>
          </a:bodyPr>
          <a:lstStyle/>
          <a:p>
            <a:pPr algn="ctr"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Controlled using the `rpi_ws281x` library</a:t>
            </a:r>
          </a:p>
          <a:p>
            <a:pPr algn="ctr"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D</a:t>
            </a:r>
            <a:r>
              <a:rPr lang="en-US" sz="2599">
                <a:solidFill>
                  <a:srgbClr val="000000"/>
                </a:solidFill>
                <a:latin typeface="Alatsi"/>
                <a:ea typeface="Alatsi"/>
                <a:cs typeface="Alatsi"/>
                <a:sym typeface="Alatsi"/>
              </a:rPr>
              <a:t>isplays green/red LEDs to indicate mood/pain levels</a:t>
            </a:r>
          </a:p>
        </p:txBody>
      </p:sp>
      <p:sp>
        <p:nvSpPr>
          <p:cNvPr name="TextBox 30" id="30"/>
          <p:cNvSpPr txBox="true"/>
          <p:nvPr/>
        </p:nvSpPr>
        <p:spPr>
          <a:xfrm rot="0">
            <a:off x="6633184" y="4677842"/>
            <a:ext cx="4964830" cy="2277111"/>
          </a:xfrm>
          <a:prstGeom prst="rect">
            <a:avLst/>
          </a:prstGeom>
        </p:spPr>
        <p:txBody>
          <a:bodyPr anchor="t" rtlCol="false" tIns="0" lIns="0" bIns="0" rIns="0">
            <a:spAutoFit/>
          </a:bodyPr>
          <a:lstStyle/>
          <a:p>
            <a:pPr algn="ctr"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Controlled through `predict_ring.py`</a:t>
            </a:r>
          </a:p>
          <a:p>
            <a:pPr algn="ctr"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D</a:t>
            </a:r>
            <a:r>
              <a:rPr lang="en-US" sz="2599">
                <a:solidFill>
                  <a:srgbClr val="000000"/>
                </a:solidFill>
                <a:latin typeface="Alatsi"/>
                <a:ea typeface="Alatsi"/>
                <a:cs typeface="Alatsi"/>
                <a:sym typeface="Alatsi"/>
              </a:rPr>
              <a:t>isplays different colors based on cycle prediction data calculated by Node-RED</a:t>
            </a:r>
          </a:p>
        </p:txBody>
      </p:sp>
      <p:sp>
        <p:nvSpPr>
          <p:cNvPr name="TextBox 31" id="31"/>
          <p:cNvSpPr txBox="true"/>
          <p:nvPr/>
        </p:nvSpPr>
        <p:spPr>
          <a:xfrm rot="0">
            <a:off x="12182124" y="4762394"/>
            <a:ext cx="5067825" cy="2277111"/>
          </a:xfrm>
          <a:prstGeom prst="rect">
            <a:avLst/>
          </a:prstGeom>
        </p:spPr>
        <p:txBody>
          <a:bodyPr anchor="t" rtlCol="false" tIns="0" lIns="0" bIns="0" rIns="0">
            <a:spAutoFit/>
          </a:bodyPr>
          <a:lstStyle/>
          <a:p>
            <a:pPr algn="ctr"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Controlled through `backlight.py`</a:t>
            </a:r>
          </a:p>
          <a:p>
            <a:pPr algn="ctr" marL="561336" indent="-280668" lvl="1">
              <a:lnSpc>
                <a:spcPts val="3639"/>
              </a:lnSpc>
              <a:spcBef>
                <a:spcPct val="0"/>
              </a:spcBef>
              <a:buFont typeface="Arial"/>
              <a:buChar char="•"/>
            </a:pPr>
            <a:r>
              <a:rPr lang="en-US" sz="2599">
                <a:solidFill>
                  <a:srgbClr val="000000"/>
                </a:solidFill>
                <a:latin typeface="Alatsi"/>
                <a:ea typeface="Alatsi"/>
                <a:cs typeface="Alatsi"/>
                <a:sym typeface="Alatsi"/>
              </a:rPr>
              <a:t>Updates display content and backlight color based on cycle phase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066703"/>
            <a:ext cx="16230600" cy="1160774"/>
          </a:xfrm>
          <a:prstGeom prst="rect">
            <a:avLst/>
          </a:prstGeom>
        </p:spPr>
        <p:txBody>
          <a:bodyPr anchor="t" rtlCol="false" tIns="0" lIns="0" bIns="0" rIns="0">
            <a:spAutoFit/>
          </a:bodyPr>
          <a:lstStyle/>
          <a:p>
            <a:pPr algn="ctr">
              <a:lnSpc>
                <a:spcPts val="9520"/>
              </a:lnSpc>
            </a:pPr>
            <a:r>
              <a:rPr lang="en-US" sz="6800">
                <a:solidFill>
                  <a:srgbClr val="000000"/>
                </a:solidFill>
                <a:latin typeface="Alatsi"/>
                <a:ea typeface="Alatsi"/>
                <a:cs typeface="Alatsi"/>
                <a:sym typeface="Alatsi"/>
              </a:rPr>
              <a:t>R</a:t>
            </a:r>
            <a:r>
              <a:rPr lang="en-US" sz="6800">
                <a:solidFill>
                  <a:srgbClr val="000000"/>
                </a:solidFill>
                <a:latin typeface="Alatsi"/>
                <a:ea typeface="Alatsi"/>
                <a:cs typeface="Alatsi"/>
                <a:sym typeface="Alatsi"/>
              </a:rPr>
              <a:t>eal-Time Monitoring &amp; Decision Making</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091252" y="-402279"/>
            <a:ext cx="4640" cy="10689176"/>
          </a:xfrm>
          <a:prstGeom prst="line">
            <a:avLst/>
          </a:prstGeom>
          <a:ln cap="flat" w="114300">
            <a:solidFill>
              <a:srgbClr val="9FC3D0"/>
            </a:solidFill>
            <a:prstDash val="solid"/>
            <a:headEnd type="none" len="sm" w="sm"/>
            <a:tailEnd type="none" len="sm" w="sm"/>
          </a:ln>
        </p:spPr>
      </p:sp>
      <p:sp>
        <p:nvSpPr>
          <p:cNvPr name="Freeform 7" id="7"/>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64423" y="2710802"/>
            <a:ext cx="16723577" cy="1073786"/>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Alatsi"/>
                <a:ea typeface="Alatsi"/>
                <a:cs typeface="Alatsi"/>
                <a:sym typeface="Alatsi"/>
              </a:rPr>
              <a:t>The system implements a comprehensive real-time monitoring architecture through multiple layers:</a:t>
            </a:r>
          </a:p>
        </p:txBody>
      </p:sp>
      <p:grpSp>
        <p:nvGrpSpPr>
          <p:cNvPr name="Group 10" id="10"/>
          <p:cNvGrpSpPr/>
          <p:nvPr/>
        </p:nvGrpSpPr>
        <p:grpSpPr>
          <a:xfrm rot="0">
            <a:off x="1564423" y="4035028"/>
            <a:ext cx="15565841" cy="4753142"/>
            <a:chOff x="0" y="0"/>
            <a:chExt cx="20754455" cy="6337522"/>
          </a:xfrm>
        </p:grpSpPr>
        <p:grpSp>
          <p:nvGrpSpPr>
            <p:cNvPr name="Group 11" id="11"/>
            <p:cNvGrpSpPr/>
            <p:nvPr/>
          </p:nvGrpSpPr>
          <p:grpSpPr>
            <a:xfrm rot="0">
              <a:off x="0" y="0"/>
              <a:ext cx="1102983" cy="110298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3" id="13"/>
              <p:cNvSpPr txBox="true"/>
              <p:nvPr/>
            </p:nvSpPr>
            <p:spPr>
              <a:xfrm>
                <a:off x="76200" y="38100"/>
                <a:ext cx="660400" cy="698500"/>
              </a:xfrm>
              <a:prstGeom prst="rect">
                <a:avLst/>
              </a:prstGeom>
            </p:spPr>
            <p:txBody>
              <a:bodyPr anchor="ctr" rtlCol="false" tIns="38018" lIns="38018" bIns="38018" rIns="38018"/>
              <a:lstStyle/>
              <a:p>
                <a:pPr algn="ctr">
                  <a:lnSpc>
                    <a:spcPts val="2659"/>
                  </a:lnSpc>
                </a:pPr>
              </a:p>
            </p:txBody>
          </p:sp>
        </p:grpSp>
        <p:sp>
          <p:nvSpPr>
            <p:cNvPr name="TextBox 14" id="14"/>
            <p:cNvSpPr txBox="true"/>
            <p:nvPr/>
          </p:nvSpPr>
          <p:spPr>
            <a:xfrm rot="0">
              <a:off x="0" y="92808"/>
              <a:ext cx="1102983" cy="841167"/>
            </a:xfrm>
            <a:prstGeom prst="rect">
              <a:avLst/>
            </a:prstGeom>
          </p:spPr>
          <p:txBody>
            <a:bodyPr anchor="t" rtlCol="false" tIns="0" lIns="0" bIns="0" rIns="0">
              <a:spAutoFit/>
            </a:bodyPr>
            <a:lstStyle/>
            <a:p>
              <a:pPr algn="ctr">
                <a:lnSpc>
                  <a:spcPts val="5274"/>
                </a:lnSpc>
              </a:pPr>
              <a:r>
                <a:rPr lang="en-US" sz="3767">
                  <a:solidFill>
                    <a:srgbClr val="000000"/>
                  </a:solidFill>
                  <a:latin typeface="Alatsi"/>
                  <a:ea typeface="Alatsi"/>
                  <a:cs typeface="Alatsi"/>
                  <a:sym typeface="Alatsi"/>
                </a:rPr>
                <a:t>1</a:t>
              </a:r>
            </a:p>
          </p:txBody>
        </p:sp>
        <p:grpSp>
          <p:nvGrpSpPr>
            <p:cNvPr name="Group 15" id="15"/>
            <p:cNvGrpSpPr/>
            <p:nvPr/>
          </p:nvGrpSpPr>
          <p:grpSpPr>
            <a:xfrm rot="0">
              <a:off x="1709" y="3535882"/>
              <a:ext cx="1102983" cy="110298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7" id="17"/>
              <p:cNvSpPr txBox="true"/>
              <p:nvPr/>
            </p:nvSpPr>
            <p:spPr>
              <a:xfrm>
                <a:off x="76200" y="38100"/>
                <a:ext cx="660400" cy="698500"/>
              </a:xfrm>
              <a:prstGeom prst="rect">
                <a:avLst/>
              </a:prstGeom>
            </p:spPr>
            <p:txBody>
              <a:bodyPr anchor="ctr" rtlCol="false" tIns="38018" lIns="38018" bIns="38018" rIns="38018"/>
              <a:lstStyle/>
              <a:p>
                <a:pPr algn="ctr">
                  <a:lnSpc>
                    <a:spcPts val="2659"/>
                  </a:lnSpc>
                </a:pPr>
              </a:p>
            </p:txBody>
          </p:sp>
        </p:grpSp>
        <p:sp>
          <p:nvSpPr>
            <p:cNvPr name="TextBox 18" id="18"/>
            <p:cNvSpPr txBox="true"/>
            <p:nvPr/>
          </p:nvSpPr>
          <p:spPr>
            <a:xfrm rot="0">
              <a:off x="1709" y="3628690"/>
              <a:ext cx="1102983" cy="841167"/>
            </a:xfrm>
            <a:prstGeom prst="rect">
              <a:avLst/>
            </a:prstGeom>
          </p:spPr>
          <p:txBody>
            <a:bodyPr anchor="t" rtlCol="false" tIns="0" lIns="0" bIns="0" rIns="0">
              <a:spAutoFit/>
            </a:bodyPr>
            <a:lstStyle/>
            <a:p>
              <a:pPr algn="ctr">
                <a:lnSpc>
                  <a:spcPts val="5274"/>
                </a:lnSpc>
              </a:pPr>
              <a:r>
                <a:rPr lang="en-US" sz="3767">
                  <a:solidFill>
                    <a:srgbClr val="000000"/>
                  </a:solidFill>
                  <a:latin typeface="Alatsi"/>
                  <a:ea typeface="Alatsi"/>
                  <a:cs typeface="Alatsi"/>
                  <a:sym typeface="Alatsi"/>
                </a:rPr>
                <a:t>3</a:t>
              </a:r>
            </a:p>
          </p:txBody>
        </p:sp>
        <p:grpSp>
          <p:nvGrpSpPr>
            <p:cNvPr name="Group 19" id="19"/>
            <p:cNvGrpSpPr/>
            <p:nvPr/>
          </p:nvGrpSpPr>
          <p:grpSpPr>
            <a:xfrm rot="0">
              <a:off x="1709" y="5234540"/>
              <a:ext cx="1102983" cy="11029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21" id="21"/>
              <p:cNvSpPr txBox="true"/>
              <p:nvPr/>
            </p:nvSpPr>
            <p:spPr>
              <a:xfrm>
                <a:off x="76200" y="38100"/>
                <a:ext cx="660400" cy="698500"/>
              </a:xfrm>
              <a:prstGeom prst="rect">
                <a:avLst/>
              </a:prstGeom>
            </p:spPr>
            <p:txBody>
              <a:bodyPr anchor="ctr" rtlCol="false" tIns="38018" lIns="38018" bIns="38018" rIns="38018"/>
              <a:lstStyle/>
              <a:p>
                <a:pPr algn="ctr">
                  <a:lnSpc>
                    <a:spcPts val="2659"/>
                  </a:lnSpc>
                </a:pPr>
              </a:p>
            </p:txBody>
          </p:sp>
        </p:grpSp>
        <p:sp>
          <p:nvSpPr>
            <p:cNvPr name="TextBox 22" id="22"/>
            <p:cNvSpPr txBox="true"/>
            <p:nvPr/>
          </p:nvSpPr>
          <p:spPr>
            <a:xfrm rot="0">
              <a:off x="0" y="5327347"/>
              <a:ext cx="1102983" cy="841167"/>
            </a:xfrm>
            <a:prstGeom prst="rect">
              <a:avLst/>
            </a:prstGeom>
          </p:spPr>
          <p:txBody>
            <a:bodyPr anchor="t" rtlCol="false" tIns="0" lIns="0" bIns="0" rIns="0">
              <a:spAutoFit/>
            </a:bodyPr>
            <a:lstStyle/>
            <a:p>
              <a:pPr algn="ctr">
                <a:lnSpc>
                  <a:spcPts val="5274"/>
                </a:lnSpc>
              </a:pPr>
              <a:r>
                <a:rPr lang="en-US" sz="3767">
                  <a:solidFill>
                    <a:srgbClr val="000000"/>
                  </a:solidFill>
                  <a:latin typeface="Alatsi"/>
                  <a:ea typeface="Alatsi"/>
                  <a:cs typeface="Alatsi"/>
                  <a:sym typeface="Alatsi"/>
                </a:rPr>
                <a:t>4</a:t>
              </a:r>
            </a:p>
          </p:txBody>
        </p:sp>
        <p:sp>
          <p:nvSpPr>
            <p:cNvPr name="TextBox 23" id="23"/>
            <p:cNvSpPr txBox="true"/>
            <p:nvPr/>
          </p:nvSpPr>
          <p:spPr>
            <a:xfrm rot="0">
              <a:off x="1281011" y="243276"/>
              <a:ext cx="19407609" cy="568805"/>
            </a:xfrm>
            <a:prstGeom prst="rect">
              <a:avLst/>
            </a:prstGeom>
          </p:spPr>
          <p:txBody>
            <a:bodyPr anchor="t" rtlCol="false" tIns="0" lIns="0" bIns="0" rIns="0">
              <a:spAutoFit/>
            </a:bodyPr>
            <a:lstStyle/>
            <a:p>
              <a:pPr algn="l">
                <a:lnSpc>
                  <a:spcPts val="3655"/>
                </a:lnSpc>
              </a:pPr>
              <a:r>
                <a:rPr lang="en-US" sz="2610">
                  <a:solidFill>
                    <a:srgbClr val="000000"/>
                  </a:solidFill>
                  <a:latin typeface="Alatsi"/>
                  <a:ea typeface="Alatsi"/>
                  <a:cs typeface="Alatsi"/>
                  <a:sym typeface="Alatsi"/>
                </a:rPr>
                <a:t>P</a:t>
              </a:r>
              <a:r>
                <a:rPr lang="en-US" sz="2610">
                  <a:solidFill>
                    <a:srgbClr val="000000"/>
                  </a:solidFill>
                  <a:latin typeface="Alatsi"/>
                  <a:ea typeface="Alatsi"/>
                  <a:cs typeface="Alatsi"/>
                  <a:sym typeface="Alatsi"/>
                </a:rPr>
                <a:t>hysical Input Layer</a:t>
              </a:r>
            </a:p>
          </p:txBody>
        </p:sp>
        <p:sp>
          <p:nvSpPr>
            <p:cNvPr name="TextBox 24" id="24"/>
            <p:cNvSpPr txBox="true"/>
            <p:nvPr/>
          </p:nvSpPr>
          <p:spPr>
            <a:xfrm rot="0">
              <a:off x="1281011" y="3779158"/>
              <a:ext cx="14202069" cy="568805"/>
            </a:xfrm>
            <a:prstGeom prst="rect">
              <a:avLst/>
            </a:prstGeom>
          </p:spPr>
          <p:txBody>
            <a:bodyPr anchor="t" rtlCol="false" tIns="0" lIns="0" bIns="0" rIns="0">
              <a:spAutoFit/>
            </a:bodyPr>
            <a:lstStyle/>
            <a:p>
              <a:pPr algn="l">
                <a:lnSpc>
                  <a:spcPts val="3655"/>
                </a:lnSpc>
              </a:pPr>
              <a:r>
                <a:rPr lang="en-US" sz="2610">
                  <a:solidFill>
                    <a:srgbClr val="000000"/>
                  </a:solidFill>
                  <a:latin typeface="Alatsi"/>
                  <a:ea typeface="Alatsi"/>
                  <a:cs typeface="Alatsi"/>
                  <a:sym typeface="Alatsi"/>
                </a:rPr>
                <a:t>F</a:t>
              </a:r>
              <a:r>
                <a:rPr lang="en-US" sz="2610">
                  <a:solidFill>
                    <a:srgbClr val="000000"/>
                  </a:solidFill>
                  <a:latin typeface="Alatsi"/>
                  <a:ea typeface="Alatsi"/>
                  <a:cs typeface="Alatsi"/>
                  <a:sym typeface="Alatsi"/>
                </a:rPr>
                <a:t>eedback Layer</a:t>
              </a:r>
            </a:p>
          </p:txBody>
        </p:sp>
        <p:sp>
          <p:nvSpPr>
            <p:cNvPr name="TextBox 25" id="25"/>
            <p:cNvSpPr txBox="true"/>
            <p:nvPr/>
          </p:nvSpPr>
          <p:spPr>
            <a:xfrm rot="0">
              <a:off x="1345991" y="5355922"/>
              <a:ext cx="14202069" cy="568805"/>
            </a:xfrm>
            <a:prstGeom prst="rect">
              <a:avLst/>
            </a:prstGeom>
          </p:spPr>
          <p:txBody>
            <a:bodyPr anchor="t" rtlCol="false" tIns="0" lIns="0" bIns="0" rIns="0">
              <a:spAutoFit/>
            </a:bodyPr>
            <a:lstStyle/>
            <a:p>
              <a:pPr algn="l">
                <a:lnSpc>
                  <a:spcPts val="3655"/>
                </a:lnSpc>
              </a:pPr>
              <a:r>
                <a:rPr lang="en-US" sz="2610">
                  <a:solidFill>
                    <a:srgbClr val="000000"/>
                  </a:solidFill>
                  <a:latin typeface="Alatsi"/>
                  <a:ea typeface="Alatsi"/>
                  <a:cs typeface="Alatsi"/>
                  <a:sym typeface="Alatsi"/>
                </a:rPr>
                <a:t>M</a:t>
              </a:r>
              <a:r>
                <a:rPr lang="en-US" sz="2610">
                  <a:solidFill>
                    <a:srgbClr val="000000"/>
                  </a:solidFill>
                  <a:latin typeface="Alatsi"/>
                  <a:ea typeface="Alatsi"/>
                  <a:cs typeface="Alatsi"/>
                  <a:sym typeface="Alatsi"/>
                </a:rPr>
                <a:t>ulti-Sensor Decision Making</a:t>
              </a:r>
            </a:p>
          </p:txBody>
        </p:sp>
        <p:grpSp>
          <p:nvGrpSpPr>
            <p:cNvPr name="Group 26" id="26"/>
            <p:cNvGrpSpPr/>
            <p:nvPr/>
          </p:nvGrpSpPr>
          <p:grpSpPr>
            <a:xfrm rot="0">
              <a:off x="1709" y="1836000"/>
              <a:ext cx="1102983" cy="110298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28" id="28"/>
              <p:cNvSpPr txBox="true"/>
              <p:nvPr/>
            </p:nvSpPr>
            <p:spPr>
              <a:xfrm>
                <a:off x="76200" y="38100"/>
                <a:ext cx="660400" cy="698500"/>
              </a:xfrm>
              <a:prstGeom prst="rect">
                <a:avLst/>
              </a:prstGeom>
            </p:spPr>
            <p:txBody>
              <a:bodyPr anchor="ctr" rtlCol="false" tIns="38018" lIns="38018" bIns="38018" rIns="38018"/>
              <a:lstStyle/>
              <a:p>
                <a:pPr algn="ctr">
                  <a:lnSpc>
                    <a:spcPts val="2659"/>
                  </a:lnSpc>
                </a:pPr>
              </a:p>
            </p:txBody>
          </p:sp>
        </p:grpSp>
        <p:sp>
          <p:nvSpPr>
            <p:cNvPr name="TextBox 29" id="29"/>
            <p:cNvSpPr txBox="true"/>
            <p:nvPr/>
          </p:nvSpPr>
          <p:spPr>
            <a:xfrm rot="0">
              <a:off x="0" y="1932715"/>
              <a:ext cx="1102983" cy="841167"/>
            </a:xfrm>
            <a:prstGeom prst="rect">
              <a:avLst/>
            </a:prstGeom>
          </p:spPr>
          <p:txBody>
            <a:bodyPr anchor="t" rtlCol="false" tIns="0" lIns="0" bIns="0" rIns="0">
              <a:spAutoFit/>
            </a:bodyPr>
            <a:lstStyle/>
            <a:p>
              <a:pPr algn="ctr">
                <a:lnSpc>
                  <a:spcPts val="5274"/>
                </a:lnSpc>
              </a:pPr>
              <a:r>
                <a:rPr lang="en-US" sz="3767">
                  <a:solidFill>
                    <a:srgbClr val="000000"/>
                  </a:solidFill>
                  <a:latin typeface="Alatsi"/>
                  <a:ea typeface="Alatsi"/>
                  <a:cs typeface="Alatsi"/>
                  <a:sym typeface="Alatsi"/>
                </a:rPr>
                <a:t>2</a:t>
              </a:r>
            </a:p>
          </p:txBody>
        </p:sp>
        <p:sp>
          <p:nvSpPr>
            <p:cNvPr name="TextBox 30" id="30"/>
            <p:cNvSpPr txBox="true"/>
            <p:nvPr/>
          </p:nvSpPr>
          <p:spPr>
            <a:xfrm rot="0">
              <a:off x="1346846" y="2083184"/>
              <a:ext cx="19407609" cy="568805"/>
            </a:xfrm>
            <a:prstGeom prst="rect">
              <a:avLst/>
            </a:prstGeom>
          </p:spPr>
          <p:txBody>
            <a:bodyPr anchor="t" rtlCol="false" tIns="0" lIns="0" bIns="0" rIns="0">
              <a:spAutoFit/>
            </a:bodyPr>
            <a:lstStyle/>
            <a:p>
              <a:pPr algn="l">
                <a:lnSpc>
                  <a:spcPts val="3655"/>
                </a:lnSpc>
              </a:pPr>
              <a:r>
                <a:rPr lang="en-US" sz="2610">
                  <a:solidFill>
                    <a:srgbClr val="000000"/>
                  </a:solidFill>
                  <a:latin typeface="Alatsi"/>
                  <a:ea typeface="Alatsi"/>
                  <a:cs typeface="Alatsi"/>
                  <a:sym typeface="Alatsi"/>
                </a:rPr>
                <a:t>Data Proces</a:t>
              </a:r>
              <a:r>
                <a:rPr lang="en-US" sz="2610">
                  <a:solidFill>
                    <a:srgbClr val="000000"/>
                  </a:solidFill>
                  <a:latin typeface="Alatsi"/>
                  <a:ea typeface="Alatsi"/>
                  <a:cs typeface="Alatsi"/>
                  <a:sym typeface="Alatsi"/>
                </a:rPr>
                <a:t>sing Layer</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3830692" y="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105542"/>
            <a:ext cx="16230600" cy="1160774"/>
          </a:xfrm>
          <a:prstGeom prst="rect">
            <a:avLst/>
          </a:prstGeom>
        </p:spPr>
        <p:txBody>
          <a:bodyPr anchor="t" rtlCol="false" tIns="0" lIns="0" bIns="0" rIns="0">
            <a:spAutoFit/>
          </a:bodyPr>
          <a:lstStyle/>
          <a:p>
            <a:pPr algn="ctr">
              <a:lnSpc>
                <a:spcPts val="9520"/>
              </a:lnSpc>
            </a:pPr>
            <a:r>
              <a:rPr lang="en-US" sz="6800">
                <a:solidFill>
                  <a:srgbClr val="000000"/>
                </a:solidFill>
                <a:latin typeface="Alatsi"/>
                <a:ea typeface="Alatsi"/>
                <a:cs typeface="Alatsi"/>
                <a:sym typeface="Alatsi"/>
              </a:rPr>
              <a:t>R</a:t>
            </a:r>
            <a:r>
              <a:rPr lang="en-US" sz="6800">
                <a:solidFill>
                  <a:srgbClr val="000000"/>
                </a:solidFill>
                <a:latin typeface="Alatsi"/>
                <a:ea typeface="Alatsi"/>
                <a:cs typeface="Alatsi"/>
                <a:sym typeface="Alatsi"/>
              </a:rPr>
              <a:t>eal-Time Monitoring &amp; Decision Making</a:t>
            </a:r>
          </a:p>
        </p:txBody>
      </p:sp>
      <p:grpSp>
        <p:nvGrpSpPr>
          <p:cNvPr name="Group 4" id="4"/>
          <p:cNvGrpSpPr/>
          <p:nvPr/>
        </p:nvGrpSpPr>
        <p:grpSpPr>
          <a:xfrm rot="0">
            <a:off x="0" y="9818531"/>
            <a:ext cx="18288000" cy="468469"/>
            <a:chOff x="0" y="0"/>
            <a:chExt cx="4816593" cy="123383"/>
          </a:xfrm>
        </p:grpSpPr>
        <p:sp>
          <p:nvSpPr>
            <p:cNvPr name="Freeform 5" id="5"/>
            <p:cNvSpPr/>
            <p:nvPr/>
          </p:nvSpPr>
          <p:spPr>
            <a:xfrm flipH="false" flipV="false" rot="0">
              <a:off x="0" y="0"/>
              <a:ext cx="4816592" cy="123383"/>
            </a:xfrm>
            <a:custGeom>
              <a:avLst/>
              <a:gdLst/>
              <a:ahLst/>
              <a:cxnLst/>
              <a:rect r="r" b="b" t="t" l="l"/>
              <a:pathLst>
                <a:path h="123383" w="4816592">
                  <a:moveTo>
                    <a:pt x="0" y="0"/>
                  </a:moveTo>
                  <a:lnTo>
                    <a:pt x="4816592" y="0"/>
                  </a:lnTo>
                  <a:lnTo>
                    <a:pt x="4816592" y="123383"/>
                  </a:lnTo>
                  <a:lnTo>
                    <a:pt x="0" y="123383"/>
                  </a:lnTo>
                  <a:close/>
                </a:path>
              </a:pathLst>
            </a:custGeom>
            <a:solidFill>
              <a:srgbClr val="F6F3EB"/>
            </a:solidFill>
          </p:spPr>
        </p:sp>
        <p:sp>
          <p:nvSpPr>
            <p:cNvPr name="TextBox 6" id="6"/>
            <p:cNvSpPr txBox="true"/>
            <p:nvPr/>
          </p:nvSpPr>
          <p:spPr>
            <a:xfrm>
              <a:off x="0" y="-38100"/>
              <a:ext cx="4816593" cy="161483"/>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V="true">
            <a:off x="-173092" y="10027061"/>
            <a:ext cx="19011599" cy="0"/>
          </a:xfrm>
          <a:prstGeom prst="line">
            <a:avLst/>
          </a:prstGeom>
          <a:ln cap="flat" w="114300">
            <a:solidFill>
              <a:srgbClr val="9FC3D0"/>
            </a:solidFill>
            <a:prstDash val="solid"/>
            <a:headEnd type="none" len="sm" w="sm"/>
            <a:tailEnd type="none" len="sm" w="sm"/>
          </a:ln>
        </p:spPr>
      </p:sp>
      <p:sp>
        <p:nvSpPr>
          <p:cNvPr name="Freeform 8" id="8"/>
          <p:cNvSpPr/>
          <p:nvPr/>
        </p:nvSpPr>
        <p:spPr>
          <a:xfrm flipH="false" flipV="false" rot="0">
            <a:off x="12488290" y="7340747"/>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884257" y="2809330"/>
            <a:ext cx="5000917" cy="1111245"/>
            <a:chOff x="0" y="0"/>
            <a:chExt cx="1317114" cy="292674"/>
          </a:xfrm>
        </p:grpSpPr>
        <p:sp>
          <p:nvSpPr>
            <p:cNvPr name="Freeform 10" id="10"/>
            <p:cNvSpPr/>
            <p:nvPr/>
          </p:nvSpPr>
          <p:spPr>
            <a:xfrm flipH="false" flipV="false" rot="0">
              <a:off x="0" y="0"/>
              <a:ext cx="1317114" cy="292674"/>
            </a:xfrm>
            <a:custGeom>
              <a:avLst/>
              <a:gdLst/>
              <a:ahLst/>
              <a:cxnLst/>
              <a:rect r="r" b="b" t="t" l="l"/>
              <a:pathLst>
                <a:path h="292674" w="1317114">
                  <a:moveTo>
                    <a:pt x="26318" y="0"/>
                  </a:moveTo>
                  <a:lnTo>
                    <a:pt x="1290796" y="0"/>
                  </a:lnTo>
                  <a:cubicBezTo>
                    <a:pt x="1297776" y="0"/>
                    <a:pt x="1304470" y="2773"/>
                    <a:pt x="1309406" y="7708"/>
                  </a:cubicBezTo>
                  <a:cubicBezTo>
                    <a:pt x="1314341" y="12644"/>
                    <a:pt x="1317114" y="19338"/>
                    <a:pt x="1317114" y="26318"/>
                  </a:cubicBezTo>
                  <a:lnTo>
                    <a:pt x="1317114" y="266356"/>
                  </a:lnTo>
                  <a:cubicBezTo>
                    <a:pt x="1317114" y="273336"/>
                    <a:pt x="1314341" y="280030"/>
                    <a:pt x="1309406" y="284965"/>
                  </a:cubicBezTo>
                  <a:cubicBezTo>
                    <a:pt x="1304470" y="289901"/>
                    <a:pt x="1297776" y="292674"/>
                    <a:pt x="1290796" y="292674"/>
                  </a:cubicBezTo>
                  <a:lnTo>
                    <a:pt x="26318" y="292674"/>
                  </a:lnTo>
                  <a:cubicBezTo>
                    <a:pt x="19338" y="292674"/>
                    <a:pt x="12644" y="289901"/>
                    <a:pt x="7708" y="284965"/>
                  </a:cubicBezTo>
                  <a:cubicBezTo>
                    <a:pt x="2773" y="280030"/>
                    <a:pt x="0" y="273336"/>
                    <a:pt x="0" y="266356"/>
                  </a:cubicBezTo>
                  <a:lnTo>
                    <a:pt x="0" y="26318"/>
                  </a:lnTo>
                  <a:cubicBezTo>
                    <a:pt x="0" y="19338"/>
                    <a:pt x="2773" y="12644"/>
                    <a:pt x="7708" y="7708"/>
                  </a:cubicBezTo>
                  <a:cubicBezTo>
                    <a:pt x="12644" y="2773"/>
                    <a:pt x="19338" y="0"/>
                    <a:pt x="26318" y="0"/>
                  </a:cubicBezTo>
                  <a:close/>
                </a:path>
              </a:pathLst>
            </a:custGeom>
            <a:solidFill>
              <a:srgbClr val="F3C9C8"/>
            </a:solidFill>
          </p:spPr>
        </p:sp>
        <p:sp>
          <p:nvSpPr>
            <p:cNvPr name="TextBox 11" id="11"/>
            <p:cNvSpPr txBox="true"/>
            <p:nvPr/>
          </p:nvSpPr>
          <p:spPr>
            <a:xfrm>
              <a:off x="0" y="-76200"/>
              <a:ext cx="1317114" cy="368874"/>
            </a:xfrm>
            <a:prstGeom prst="rect">
              <a:avLst/>
            </a:prstGeom>
          </p:spPr>
          <p:txBody>
            <a:bodyPr anchor="ctr" rtlCol="false" tIns="50800" lIns="50800" bIns="50800" rIns="50800"/>
            <a:lstStyle/>
            <a:p>
              <a:pPr algn="ctr">
                <a:lnSpc>
                  <a:spcPts val="5599"/>
                </a:lnSpc>
              </a:pPr>
              <a:r>
                <a:rPr lang="en-US" sz="3999">
                  <a:solidFill>
                    <a:srgbClr val="000000"/>
                  </a:solidFill>
                  <a:latin typeface="Alatsi"/>
                  <a:ea typeface="Alatsi"/>
                  <a:cs typeface="Alatsi"/>
                  <a:sym typeface="Alatsi"/>
                </a:rPr>
                <a:t>Physical Input Layer:</a:t>
              </a:r>
            </a:p>
          </p:txBody>
        </p:sp>
      </p:grpSp>
      <p:grpSp>
        <p:nvGrpSpPr>
          <p:cNvPr name="Group 12" id="12"/>
          <p:cNvGrpSpPr/>
          <p:nvPr/>
        </p:nvGrpSpPr>
        <p:grpSpPr>
          <a:xfrm rot="0">
            <a:off x="10549355" y="2809330"/>
            <a:ext cx="5123140" cy="1111245"/>
            <a:chOff x="0" y="0"/>
            <a:chExt cx="1349304" cy="292674"/>
          </a:xfrm>
        </p:grpSpPr>
        <p:sp>
          <p:nvSpPr>
            <p:cNvPr name="Freeform 13" id="13"/>
            <p:cNvSpPr/>
            <p:nvPr/>
          </p:nvSpPr>
          <p:spPr>
            <a:xfrm flipH="false" flipV="false" rot="0">
              <a:off x="0" y="0"/>
              <a:ext cx="1349304" cy="292674"/>
            </a:xfrm>
            <a:custGeom>
              <a:avLst/>
              <a:gdLst/>
              <a:ahLst/>
              <a:cxnLst/>
              <a:rect r="r" b="b" t="t" l="l"/>
              <a:pathLst>
                <a:path h="292674" w="1349304">
                  <a:moveTo>
                    <a:pt x="25690" y="0"/>
                  </a:moveTo>
                  <a:lnTo>
                    <a:pt x="1323614" y="0"/>
                  </a:lnTo>
                  <a:cubicBezTo>
                    <a:pt x="1337803" y="0"/>
                    <a:pt x="1349304" y="11502"/>
                    <a:pt x="1349304" y="25690"/>
                  </a:cubicBezTo>
                  <a:lnTo>
                    <a:pt x="1349304" y="266984"/>
                  </a:lnTo>
                  <a:cubicBezTo>
                    <a:pt x="1349304" y="273797"/>
                    <a:pt x="1346598" y="280332"/>
                    <a:pt x="1341780" y="285149"/>
                  </a:cubicBezTo>
                  <a:cubicBezTo>
                    <a:pt x="1336962" y="289967"/>
                    <a:pt x="1330428" y="292674"/>
                    <a:pt x="1323614" y="292674"/>
                  </a:cubicBezTo>
                  <a:lnTo>
                    <a:pt x="25690" y="292674"/>
                  </a:lnTo>
                  <a:cubicBezTo>
                    <a:pt x="11502" y="292674"/>
                    <a:pt x="0" y="281172"/>
                    <a:pt x="0" y="266984"/>
                  </a:cubicBezTo>
                  <a:lnTo>
                    <a:pt x="0" y="25690"/>
                  </a:lnTo>
                  <a:cubicBezTo>
                    <a:pt x="0" y="11502"/>
                    <a:pt x="11502" y="0"/>
                    <a:pt x="25690" y="0"/>
                  </a:cubicBezTo>
                  <a:close/>
                </a:path>
              </a:pathLst>
            </a:custGeom>
            <a:solidFill>
              <a:srgbClr val="F3C9C8"/>
            </a:solidFill>
          </p:spPr>
        </p:sp>
        <p:sp>
          <p:nvSpPr>
            <p:cNvPr name="TextBox 14" id="14"/>
            <p:cNvSpPr txBox="true"/>
            <p:nvPr/>
          </p:nvSpPr>
          <p:spPr>
            <a:xfrm>
              <a:off x="0" y="-76200"/>
              <a:ext cx="1349304" cy="368874"/>
            </a:xfrm>
            <a:prstGeom prst="rect">
              <a:avLst/>
            </a:prstGeom>
          </p:spPr>
          <p:txBody>
            <a:bodyPr anchor="ctr" rtlCol="false" tIns="50800" lIns="50800" bIns="50800" rIns="50800"/>
            <a:lstStyle/>
            <a:p>
              <a:pPr algn="ctr">
                <a:lnSpc>
                  <a:spcPts val="5599"/>
                </a:lnSpc>
              </a:pPr>
              <a:r>
                <a:rPr lang="en-US" sz="3999">
                  <a:solidFill>
                    <a:srgbClr val="000000"/>
                  </a:solidFill>
                  <a:latin typeface="Alatsi"/>
                  <a:ea typeface="Alatsi"/>
                  <a:cs typeface="Alatsi"/>
                  <a:sym typeface="Alatsi"/>
                </a:rPr>
                <a:t>Data Processing Layer:</a:t>
              </a:r>
            </a:p>
          </p:txBody>
        </p:sp>
      </p:grpSp>
      <p:sp>
        <p:nvSpPr>
          <p:cNvPr name="TextBox 15" id="15"/>
          <p:cNvSpPr txBox="true"/>
          <p:nvPr/>
        </p:nvSpPr>
        <p:spPr>
          <a:xfrm rot="0">
            <a:off x="1580827" y="4196800"/>
            <a:ext cx="5607776" cy="5033645"/>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sz="3200">
                <a:solidFill>
                  <a:srgbClr val="000000"/>
                </a:solidFill>
                <a:latin typeface="Alatsi"/>
                <a:ea typeface="Alatsi"/>
                <a:cs typeface="Alatsi"/>
                <a:sym typeface="Alatsi"/>
              </a:rPr>
              <a:t>Period tracking thr</a:t>
            </a:r>
            <a:r>
              <a:rPr lang="en-US" sz="3200">
                <a:solidFill>
                  <a:srgbClr val="000000"/>
                </a:solidFill>
                <a:latin typeface="Alatsi"/>
                <a:ea typeface="Alatsi"/>
                <a:cs typeface="Alatsi"/>
                <a:sym typeface="Alatsi"/>
              </a:rPr>
              <a:t>ough start/end buttons (button_control.py)</a:t>
            </a:r>
          </a:p>
          <a:p>
            <a:pPr algn="l" marL="690881" indent="-345440" lvl="1">
              <a:lnSpc>
                <a:spcPts val="4480"/>
              </a:lnSpc>
              <a:spcBef>
                <a:spcPct val="0"/>
              </a:spcBef>
              <a:buFont typeface="Arial"/>
              <a:buChar char="•"/>
            </a:pPr>
            <a:r>
              <a:rPr lang="en-US" sz="3200">
                <a:solidFill>
                  <a:srgbClr val="000000"/>
                </a:solidFill>
                <a:latin typeface="Alatsi"/>
                <a:ea typeface="Alatsi"/>
                <a:cs typeface="Alatsi"/>
                <a:sym typeface="Alatsi"/>
              </a:rPr>
              <a:t>Mood levels through 10-state button input (moodAndpain.py)</a:t>
            </a:r>
          </a:p>
          <a:p>
            <a:pPr algn="l" marL="690881" indent="-345440" lvl="1">
              <a:lnSpc>
                <a:spcPts val="4480"/>
              </a:lnSpc>
              <a:spcBef>
                <a:spcPct val="0"/>
              </a:spcBef>
              <a:buFont typeface="Arial"/>
              <a:buChar char="•"/>
            </a:pPr>
            <a:r>
              <a:rPr lang="en-US" sz="3200">
                <a:solidFill>
                  <a:srgbClr val="000000"/>
                </a:solidFill>
                <a:latin typeface="Alatsi"/>
                <a:ea typeface="Alatsi"/>
                <a:cs typeface="Alatsi"/>
                <a:sym typeface="Alatsi"/>
              </a:rPr>
              <a:t>Pain levels through 10-state button input (moodAndpain.py)</a:t>
            </a:r>
          </a:p>
        </p:txBody>
      </p:sp>
      <p:sp>
        <p:nvSpPr>
          <p:cNvPr name="TextBox 16" id="16"/>
          <p:cNvSpPr txBox="true"/>
          <p:nvPr/>
        </p:nvSpPr>
        <p:spPr>
          <a:xfrm rot="0">
            <a:off x="10064719" y="4196800"/>
            <a:ext cx="5607776" cy="4471670"/>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sz="3200">
                <a:solidFill>
                  <a:srgbClr val="000000"/>
                </a:solidFill>
                <a:latin typeface="Alatsi"/>
                <a:ea typeface="Alatsi"/>
                <a:cs typeface="Alatsi"/>
                <a:sym typeface="Alatsi"/>
              </a:rPr>
              <a:t>MQTT-based real-time message broker f</a:t>
            </a:r>
            <a:r>
              <a:rPr lang="en-US" sz="3200">
                <a:solidFill>
                  <a:srgbClr val="000000"/>
                </a:solidFill>
                <a:latin typeface="Alatsi"/>
                <a:ea typeface="Alatsi"/>
                <a:cs typeface="Alatsi"/>
                <a:sym typeface="Alatsi"/>
              </a:rPr>
              <a:t>or instant data transmission</a:t>
            </a:r>
          </a:p>
          <a:p>
            <a:pPr algn="l" marL="690881" indent="-345440" lvl="1">
              <a:lnSpc>
                <a:spcPts val="4480"/>
              </a:lnSpc>
              <a:spcBef>
                <a:spcPct val="0"/>
              </a:spcBef>
              <a:buFont typeface="Arial"/>
              <a:buChar char="•"/>
            </a:pPr>
            <a:r>
              <a:rPr lang="en-US" sz="3200">
                <a:solidFill>
                  <a:srgbClr val="000000"/>
                </a:solidFill>
                <a:latin typeface="Alatsi"/>
                <a:ea typeface="Alatsi"/>
                <a:cs typeface="Alatsi"/>
                <a:sym typeface="Alatsi"/>
              </a:rPr>
              <a:t>N</a:t>
            </a:r>
            <a:r>
              <a:rPr lang="en-US" sz="3200">
                <a:solidFill>
                  <a:srgbClr val="000000"/>
                </a:solidFill>
                <a:latin typeface="Alatsi"/>
                <a:ea typeface="Alatsi"/>
                <a:cs typeface="Alatsi"/>
                <a:sym typeface="Alatsi"/>
              </a:rPr>
              <a:t>ode-RED flows for immediate data processing and state management</a:t>
            </a:r>
          </a:p>
          <a:p>
            <a:pPr algn="l" marL="690881" indent="-345440" lvl="1">
              <a:lnSpc>
                <a:spcPts val="4480"/>
              </a:lnSpc>
              <a:spcBef>
                <a:spcPct val="0"/>
              </a:spcBef>
              <a:buFont typeface="Arial"/>
              <a:buChar char="•"/>
            </a:pPr>
            <a:r>
              <a:rPr lang="en-US" sz="3200">
                <a:solidFill>
                  <a:srgbClr val="000000"/>
                </a:solidFill>
                <a:latin typeface="Alatsi"/>
                <a:ea typeface="Alatsi"/>
                <a:cs typeface="Alatsi"/>
                <a:sym typeface="Alatsi"/>
              </a:rPr>
              <a:t>Synchronous LED feedback for user input confirmation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3830692" y="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488290" y="7340747"/>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36061" y="2693833"/>
            <a:ext cx="6646710" cy="1111245"/>
            <a:chOff x="0" y="0"/>
            <a:chExt cx="1750574" cy="292674"/>
          </a:xfrm>
        </p:grpSpPr>
        <p:sp>
          <p:nvSpPr>
            <p:cNvPr name="Freeform 5" id="5"/>
            <p:cNvSpPr/>
            <p:nvPr/>
          </p:nvSpPr>
          <p:spPr>
            <a:xfrm flipH="false" flipV="false" rot="0">
              <a:off x="0" y="0"/>
              <a:ext cx="1750574" cy="292674"/>
            </a:xfrm>
            <a:custGeom>
              <a:avLst/>
              <a:gdLst/>
              <a:ahLst/>
              <a:cxnLst/>
              <a:rect r="r" b="b" t="t" l="l"/>
              <a:pathLst>
                <a:path h="292674" w="1750574">
                  <a:moveTo>
                    <a:pt x="19801" y="0"/>
                  </a:moveTo>
                  <a:lnTo>
                    <a:pt x="1730773" y="0"/>
                  </a:lnTo>
                  <a:cubicBezTo>
                    <a:pt x="1741709" y="0"/>
                    <a:pt x="1750574" y="8865"/>
                    <a:pt x="1750574" y="19801"/>
                  </a:cubicBezTo>
                  <a:lnTo>
                    <a:pt x="1750574" y="272873"/>
                  </a:lnTo>
                  <a:cubicBezTo>
                    <a:pt x="1750574" y="278124"/>
                    <a:pt x="1748488" y="283161"/>
                    <a:pt x="1744774" y="286874"/>
                  </a:cubicBezTo>
                  <a:cubicBezTo>
                    <a:pt x="1741061" y="290588"/>
                    <a:pt x="1736024" y="292674"/>
                    <a:pt x="1730773" y="292674"/>
                  </a:cubicBezTo>
                  <a:lnTo>
                    <a:pt x="19801" y="292674"/>
                  </a:lnTo>
                  <a:cubicBezTo>
                    <a:pt x="8865" y="292674"/>
                    <a:pt x="0" y="283808"/>
                    <a:pt x="0" y="272873"/>
                  </a:cubicBezTo>
                  <a:lnTo>
                    <a:pt x="0" y="19801"/>
                  </a:lnTo>
                  <a:cubicBezTo>
                    <a:pt x="0" y="8865"/>
                    <a:pt x="8865" y="0"/>
                    <a:pt x="19801" y="0"/>
                  </a:cubicBezTo>
                  <a:close/>
                </a:path>
              </a:pathLst>
            </a:custGeom>
            <a:solidFill>
              <a:srgbClr val="F3C9C8"/>
            </a:solidFill>
          </p:spPr>
        </p:sp>
        <p:sp>
          <p:nvSpPr>
            <p:cNvPr name="TextBox 6" id="6"/>
            <p:cNvSpPr txBox="true"/>
            <p:nvPr/>
          </p:nvSpPr>
          <p:spPr>
            <a:xfrm>
              <a:off x="0" y="-76200"/>
              <a:ext cx="1750574" cy="368874"/>
            </a:xfrm>
            <a:prstGeom prst="rect">
              <a:avLst/>
            </a:prstGeom>
          </p:spPr>
          <p:txBody>
            <a:bodyPr anchor="ctr" rtlCol="false" tIns="50800" lIns="50800" bIns="50800" rIns="50800"/>
            <a:lstStyle/>
            <a:p>
              <a:pPr algn="ctr">
                <a:lnSpc>
                  <a:spcPts val="5599"/>
                </a:lnSpc>
              </a:pPr>
              <a:r>
                <a:rPr lang="en-US" sz="3999">
                  <a:solidFill>
                    <a:srgbClr val="000000"/>
                  </a:solidFill>
                  <a:latin typeface="Alatsi"/>
                  <a:ea typeface="Alatsi"/>
                  <a:cs typeface="Alatsi"/>
                  <a:sym typeface="Alatsi"/>
                </a:rPr>
                <a:t>Feedback layer</a:t>
              </a:r>
            </a:p>
          </p:txBody>
        </p:sp>
      </p:grpSp>
      <p:sp>
        <p:nvSpPr>
          <p:cNvPr name="TextBox 7" id="7"/>
          <p:cNvSpPr txBox="true"/>
          <p:nvPr/>
        </p:nvSpPr>
        <p:spPr>
          <a:xfrm rot="0">
            <a:off x="0" y="1160788"/>
            <a:ext cx="14091708" cy="953128"/>
          </a:xfrm>
          <a:prstGeom prst="rect">
            <a:avLst/>
          </a:prstGeom>
        </p:spPr>
        <p:txBody>
          <a:bodyPr anchor="t" rtlCol="false" tIns="0" lIns="0" bIns="0" rIns="0">
            <a:spAutoFit/>
          </a:bodyPr>
          <a:lstStyle/>
          <a:p>
            <a:pPr algn="ctr">
              <a:lnSpc>
                <a:spcPts val="7840"/>
              </a:lnSpc>
            </a:pPr>
            <a:r>
              <a:rPr lang="en-US" sz="5600">
                <a:solidFill>
                  <a:srgbClr val="000000"/>
                </a:solidFill>
                <a:latin typeface="Alatsi"/>
                <a:ea typeface="Alatsi"/>
                <a:cs typeface="Alatsi"/>
                <a:sym typeface="Alatsi"/>
              </a:rPr>
              <a:t>R</a:t>
            </a:r>
            <a:r>
              <a:rPr lang="en-US" sz="5600">
                <a:solidFill>
                  <a:srgbClr val="000000"/>
                </a:solidFill>
                <a:latin typeface="Alatsi"/>
                <a:ea typeface="Alatsi"/>
                <a:cs typeface="Alatsi"/>
                <a:sym typeface="Alatsi"/>
              </a:rPr>
              <a:t>eal-Time Monitoring &amp; Decision Making</a:t>
            </a:r>
          </a:p>
        </p:txBody>
      </p:sp>
      <p:grpSp>
        <p:nvGrpSpPr>
          <p:cNvPr name="Group 8" id="8"/>
          <p:cNvGrpSpPr/>
          <p:nvPr/>
        </p:nvGrpSpPr>
        <p:grpSpPr>
          <a:xfrm rot="0">
            <a:off x="14161958" y="627380"/>
            <a:ext cx="1460446" cy="802640"/>
            <a:chOff x="0" y="0"/>
            <a:chExt cx="384644" cy="211395"/>
          </a:xfrm>
        </p:grpSpPr>
        <p:sp>
          <p:nvSpPr>
            <p:cNvPr name="Freeform 9" id="9"/>
            <p:cNvSpPr/>
            <p:nvPr/>
          </p:nvSpPr>
          <p:spPr>
            <a:xfrm flipH="false" flipV="false" rot="0">
              <a:off x="0" y="0"/>
              <a:ext cx="384644" cy="211395"/>
            </a:xfrm>
            <a:custGeom>
              <a:avLst/>
              <a:gdLst/>
              <a:ahLst/>
              <a:cxnLst/>
              <a:rect r="r" b="b" t="t" l="l"/>
              <a:pathLst>
                <a:path h="211395" w="384644">
                  <a:moveTo>
                    <a:pt x="90118" y="0"/>
                  </a:moveTo>
                  <a:lnTo>
                    <a:pt x="294526" y="0"/>
                  </a:lnTo>
                  <a:cubicBezTo>
                    <a:pt x="318427" y="0"/>
                    <a:pt x="341349" y="9495"/>
                    <a:pt x="358249" y="26395"/>
                  </a:cubicBezTo>
                  <a:cubicBezTo>
                    <a:pt x="375150" y="43295"/>
                    <a:pt x="384644" y="66217"/>
                    <a:pt x="384644" y="90118"/>
                  </a:cubicBezTo>
                  <a:lnTo>
                    <a:pt x="384644" y="121277"/>
                  </a:lnTo>
                  <a:cubicBezTo>
                    <a:pt x="384644" y="145178"/>
                    <a:pt x="375150" y="168099"/>
                    <a:pt x="358249" y="185000"/>
                  </a:cubicBezTo>
                  <a:cubicBezTo>
                    <a:pt x="341349" y="201900"/>
                    <a:pt x="318427" y="211395"/>
                    <a:pt x="294526" y="211395"/>
                  </a:cubicBezTo>
                  <a:lnTo>
                    <a:pt x="90118" y="211395"/>
                  </a:lnTo>
                  <a:cubicBezTo>
                    <a:pt x="66217" y="211395"/>
                    <a:pt x="43295" y="201900"/>
                    <a:pt x="26395" y="185000"/>
                  </a:cubicBezTo>
                  <a:cubicBezTo>
                    <a:pt x="9495" y="168099"/>
                    <a:pt x="0" y="145178"/>
                    <a:pt x="0" y="121277"/>
                  </a:cubicBezTo>
                  <a:lnTo>
                    <a:pt x="0" y="90118"/>
                  </a:lnTo>
                  <a:cubicBezTo>
                    <a:pt x="0" y="66217"/>
                    <a:pt x="9495" y="43295"/>
                    <a:pt x="26395" y="26395"/>
                  </a:cubicBezTo>
                  <a:cubicBezTo>
                    <a:pt x="43295" y="9495"/>
                    <a:pt x="66217" y="0"/>
                    <a:pt x="90118" y="0"/>
                  </a:cubicBezTo>
                  <a:close/>
                </a:path>
              </a:pathLst>
            </a:custGeom>
            <a:solidFill>
              <a:srgbClr val="F3C9C8"/>
            </a:solidFill>
          </p:spPr>
        </p:sp>
        <p:sp>
          <p:nvSpPr>
            <p:cNvPr name="TextBox 10" id="10"/>
            <p:cNvSpPr txBox="true"/>
            <p:nvPr/>
          </p:nvSpPr>
          <p:spPr>
            <a:xfrm>
              <a:off x="0" y="-66675"/>
              <a:ext cx="384644" cy="278070"/>
            </a:xfrm>
            <a:prstGeom prst="rect">
              <a:avLst/>
            </a:prstGeom>
          </p:spPr>
          <p:txBody>
            <a:bodyPr anchor="ctr" rtlCol="false" tIns="50800" lIns="50800" bIns="50800" rIns="50800"/>
            <a:lstStyle/>
            <a:p>
              <a:pPr algn="ctr">
                <a:lnSpc>
                  <a:spcPts val="3919"/>
                </a:lnSpc>
              </a:pPr>
              <a:r>
                <a:rPr lang="en-US" sz="2799">
                  <a:solidFill>
                    <a:srgbClr val="000000"/>
                  </a:solidFill>
                  <a:latin typeface="Alatsi"/>
                  <a:ea typeface="Alatsi"/>
                  <a:cs typeface="Alatsi"/>
                  <a:sym typeface="Alatsi"/>
                </a:rPr>
                <a:t>Idle</a:t>
              </a:r>
            </a:p>
          </p:txBody>
        </p:sp>
      </p:grpSp>
      <p:grpSp>
        <p:nvGrpSpPr>
          <p:cNvPr name="Group 11" id="11"/>
          <p:cNvGrpSpPr/>
          <p:nvPr/>
        </p:nvGrpSpPr>
        <p:grpSpPr>
          <a:xfrm rot="0">
            <a:off x="13901210" y="2020702"/>
            <a:ext cx="1981942" cy="1112792"/>
            <a:chOff x="0" y="0"/>
            <a:chExt cx="521993" cy="293081"/>
          </a:xfrm>
        </p:grpSpPr>
        <p:sp>
          <p:nvSpPr>
            <p:cNvPr name="Freeform 12" id="12"/>
            <p:cNvSpPr/>
            <p:nvPr/>
          </p:nvSpPr>
          <p:spPr>
            <a:xfrm flipH="false" flipV="false" rot="0">
              <a:off x="0" y="0"/>
              <a:ext cx="521993" cy="293081"/>
            </a:xfrm>
            <a:custGeom>
              <a:avLst/>
              <a:gdLst/>
              <a:ahLst/>
              <a:cxnLst/>
              <a:rect r="r" b="b" t="t" l="l"/>
              <a:pathLst>
                <a:path h="293081" w="521993">
                  <a:moveTo>
                    <a:pt x="66406" y="0"/>
                  </a:moveTo>
                  <a:lnTo>
                    <a:pt x="455587" y="0"/>
                  </a:lnTo>
                  <a:cubicBezTo>
                    <a:pt x="492262" y="0"/>
                    <a:pt x="521993" y="29731"/>
                    <a:pt x="521993" y="66406"/>
                  </a:cubicBezTo>
                  <a:lnTo>
                    <a:pt x="521993" y="226675"/>
                  </a:lnTo>
                  <a:cubicBezTo>
                    <a:pt x="521993" y="244287"/>
                    <a:pt x="514997" y="261178"/>
                    <a:pt x="502543" y="273631"/>
                  </a:cubicBezTo>
                  <a:cubicBezTo>
                    <a:pt x="490090" y="286085"/>
                    <a:pt x="473199" y="293081"/>
                    <a:pt x="455587" y="293081"/>
                  </a:cubicBezTo>
                  <a:lnTo>
                    <a:pt x="66406" y="293081"/>
                  </a:lnTo>
                  <a:cubicBezTo>
                    <a:pt x="48794" y="293081"/>
                    <a:pt x="31903" y="286085"/>
                    <a:pt x="19450" y="273631"/>
                  </a:cubicBezTo>
                  <a:cubicBezTo>
                    <a:pt x="6996" y="261178"/>
                    <a:pt x="0" y="244287"/>
                    <a:pt x="0" y="226675"/>
                  </a:cubicBezTo>
                  <a:lnTo>
                    <a:pt x="0" y="66406"/>
                  </a:lnTo>
                  <a:cubicBezTo>
                    <a:pt x="0" y="48794"/>
                    <a:pt x="6996" y="31903"/>
                    <a:pt x="19450" y="19450"/>
                  </a:cubicBezTo>
                  <a:cubicBezTo>
                    <a:pt x="31903" y="6996"/>
                    <a:pt x="48794" y="0"/>
                    <a:pt x="66406" y="0"/>
                  </a:cubicBezTo>
                  <a:close/>
                </a:path>
              </a:pathLst>
            </a:custGeom>
            <a:solidFill>
              <a:srgbClr val="9FC3D0"/>
            </a:solidFill>
          </p:spPr>
        </p:sp>
        <p:sp>
          <p:nvSpPr>
            <p:cNvPr name="TextBox 13" id="13"/>
            <p:cNvSpPr txBox="true"/>
            <p:nvPr/>
          </p:nvSpPr>
          <p:spPr>
            <a:xfrm>
              <a:off x="0" y="-66675"/>
              <a:ext cx="521993" cy="359756"/>
            </a:xfrm>
            <a:prstGeom prst="rect">
              <a:avLst/>
            </a:prstGeom>
          </p:spPr>
          <p:txBody>
            <a:bodyPr anchor="ctr" rtlCol="false" tIns="50800" lIns="50800" bIns="50800" rIns="50800"/>
            <a:lstStyle/>
            <a:p>
              <a:pPr algn="ctr">
                <a:lnSpc>
                  <a:spcPts val="3919"/>
                </a:lnSpc>
              </a:pPr>
              <a:r>
                <a:rPr lang="en-US" sz="2799">
                  <a:solidFill>
                    <a:srgbClr val="000000"/>
                  </a:solidFill>
                  <a:latin typeface="Alatsi"/>
                  <a:ea typeface="Alatsi"/>
                  <a:cs typeface="Alatsi"/>
                  <a:sym typeface="Alatsi"/>
                </a:rPr>
                <a:t>Processing</a:t>
              </a:r>
            </a:p>
          </p:txBody>
        </p:sp>
      </p:grpSp>
      <p:grpSp>
        <p:nvGrpSpPr>
          <p:cNvPr name="Group 14" id="14"/>
          <p:cNvGrpSpPr/>
          <p:nvPr/>
        </p:nvGrpSpPr>
        <p:grpSpPr>
          <a:xfrm rot="0">
            <a:off x="11822058" y="4021128"/>
            <a:ext cx="2491202" cy="1010940"/>
            <a:chOff x="0" y="0"/>
            <a:chExt cx="656119" cy="266256"/>
          </a:xfrm>
        </p:grpSpPr>
        <p:sp>
          <p:nvSpPr>
            <p:cNvPr name="Freeform 15" id="15"/>
            <p:cNvSpPr/>
            <p:nvPr/>
          </p:nvSpPr>
          <p:spPr>
            <a:xfrm flipH="false" flipV="false" rot="0">
              <a:off x="0" y="0"/>
              <a:ext cx="656119" cy="266256"/>
            </a:xfrm>
            <a:custGeom>
              <a:avLst/>
              <a:gdLst/>
              <a:ahLst/>
              <a:cxnLst/>
              <a:rect r="r" b="b" t="t" l="l"/>
              <a:pathLst>
                <a:path h="266256" w="656119">
                  <a:moveTo>
                    <a:pt x="52831" y="0"/>
                  </a:moveTo>
                  <a:lnTo>
                    <a:pt x="603288" y="0"/>
                  </a:lnTo>
                  <a:cubicBezTo>
                    <a:pt x="632466" y="0"/>
                    <a:pt x="656119" y="23653"/>
                    <a:pt x="656119" y="52831"/>
                  </a:cubicBezTo>
                  <a:lnTo>
                    <a:pt x="656119" y="213425"/>
                  </a:lnTo>
                  <a:cubicBezTo>
                    <a:pt x="656119" y="242603"/>
                    <a:pt x="632466" y="266256"/>
                    <a:pt x="603288" y="266256"/>
                  </a:cubicBezTo>
                  <a:lnTo>
                    <a:pt x="52831" y="266256"/>
                  </a:lnTo>
                  <a:cubicBezTo>
                    <a:pt x="23653" y="266256"/>
                    <a:pt x="0" y="242603"/>
                    <a:pt x="0" y="213425"/>
                  </a:cubicBezTo>
                  <a:lnTo>
                    <a:pt x="0" y="52831"/>
                  </a:lnTo>
                  <a:cubicBezTo>
                    <a:pt x="0" y="23653"/>
                    <a:pt x="23653" y="0"/>
                    <a:pt x="52831" y="0"/>
                  </a:cubicBezTo>
                  <a:close/>
                </a:path>
              </a:pathLst>
            </a:custGeom>
            <a:solidFill>
              <a:srgbClr val="9FC3D0"/>
            </a:solidFill>
          </p:spPr>
        </p:sp>
        <p:sp>
          <p:nvSpPr>
            <p:cNvPr name="TextBox 16" id="16"/>
            <p:cNvSpPr txBox="true"/>
            <p:nvPr/>
          </p:nvSpPr>
          <p:spPr>
            <a:xfrm>
              <a:off x="0" y="-66675"/>
              <a:ext cx="656119" cy="332931"/>
            </a:xfrm>
            <a:prstGeom prst="rect">
              <a:avLst/>
            </a:prstGeom>
          </p:spPr>
          <p:txBody>
            <a:bodyPr anchor="ctr" rtlCol="false" tIns="50800" lIns="50800" bIns="50800" rIns="50800"/>
            <a:lstStyle/>
            <a:p>
              <a:pPr algn="ctr">
                <a:lnSpc>
                  <a:spcPts val="3919"/>
                </a:lnSpc>
              </a:pPr>
              <a:r>
                <a:rPr lang="en-US" sz="2799">
                  <a:solidFill>
                    <a:srgbClr val="000000"/>
                  </a:solidFill>
                  <a:latin typeface="Alatsi"/>
                  <a:ea typeface="Alatsi"/>
                  <a:cs typeface="Alatsi"/>
                  <a:sym typeface="Alatsi"/>
                </a:rPr>
                <a:t>Period tracking</a:t>
              </a:r>
            </a:p>
          </p:txBody>
        </p:sp>
      </p:grpSp>
      <p:grpSp>
        <p:nvGrpSpPr>
          <p:cNvPr name="Group 17" id="17"/>
          <p:cNvGrpSpPr/>
          <p:nvPr/>
        </p:nvGrpSpPr>
        <p:grpSpPr>
          <a:xfrm rot="0">
            <a:off x="15561293" y="4021128"/>
            <a:ext cx="2491202" cy="1297938"/>
            <a:chOff x="0" y="0"/>
            <a:chExt cx="656119" cy="341844"/>
          </a:xfrm>
        </p:grpSpPr>
        <p:sp>
          <p:nvSpPr>
            <p:cNvPr name="Freeform 18" id="18"/>
            <p:cNvSpPr/>
            <p:nvPr/>
          </p:nvSpPr>
          <p:spPr>
            <a:xfrm flipH="false" flipV="false" rot="0">
              <a:off x="0" y="0"/>
              <a:ext cx="656119" cy="341844"/>
            </a:xfrm>
            <a:custGeom>
              <a:avLst/>
              <a:gdLst/>
              <a:ahLst/>
              <a:cxnLst/>
              <a:rect r="r" b="b" t="t" l="l"/>
              <a:pathLst>
                <a:path h="341844" w="656119">
                  <a:moveTo>
                    <a:pt x="52831" y="0"/>
                  </a:moveTo>
                  <a:lnTo>
                    <a:pt x="603288" y="0"/>
                  </a:lnTo>
                  <a:cubicBezTo>
                    <a:pt x="632466" y="0"/>
                    <a:pt x="656119" y="23653"/>
                    <a:pt x="656119" y="52831"/>
                  </a:cubicBezTo>
                  <a:lnTo>
                    <a:pt x="656119" y="289013"/>
                  </a:lnTo>
                  <a:cubicBezTo>
                    <a:pt x="656119" y="318191"/>
                    <a:pt x="632466" y="341844"/>
                    <a:pt x="603288" y="341844"/>
                  </a:cubicBezTo>
                  <a:lnTo>
                    <a:pt x="52831" y="341844"/>
                  </a:lnTo>
                  <a:cubicBezTo>
                    <a:pt x="23653" y="341844"/>
                    <a:pt x="0" y="318191"/>
                    <a:pt x="0" y="289013"/>
                  </a:cubicBezTo>
                  <a:lnTo>
                    <a:pt x="0" y="52831"/>
                  </a:lnTo>
                  <a:cubicBezTo>
                    <a:pt x="0" y="23653"/>
                    <a:pt x="23653" y="0"/>
                    <a:pt x="52831" y="0"/>
                  </a:cubicBezTo>
                  <a:close/>
                </a:path>
              </a:pathLst>
            </a:custGeom>
            <a:solidFill>
              <a:srgbClr val="9FC3D0"/>
            </a:solidFill>
          </p:spPr>
        </p:sp>
        <p:sp>
          <p:nvSpPr>
            <p:cNvPr name="TextBox 19" id="19"/>
            <p:cNvSpPr txBox="true"/>
            <p:nvPr/>
          </p:nvSpPr>
          <p:spPr>
            <a:xfrm>
              <a:off x="0" y="-66675"/>
              <a:ext cx="656119" cy="408519"/>
            </a:xfrm>
            <a:prstGeom prst="rect">
              <a:avLst/>
            </a:prstGeom>
          </p:spPr>
          <p:txBody>
            <a:bodyPr anchor="ctr" rtlCol="false" tIns="50800" lIns="50800" bIns="50800" rIns="50800"/>
            <a:lstStyle/>
            <a:p>
              <a:pPr algn="ctr">
                <a:lnSpc>
                  <a:spcPts val="3919"/>
                </a:lnSpc>
              </a:pPr>
              <a:r>
                <a:rPr lang="en-US" sz="2799">
                  <a:solidFill>
                    <a:srgbClr val="000000"/>
                  </a:solidFill>
                  <a:latin typeface="Alatsi"/>
                  <a:ea typeface="Alatsi"/>
                  <a:cs typeface="Alatsi"/>
                  <a:sym typeface="Alatsi"/>
                </a:rPr>
                <a:t>Mood/pain tracking</a:t>
              </a:r>
            </a:p>
          </p:txBody>
        </p:sp>
      </p:grpSp>
      <p:grpSp>
        <p:nvGrpSpPr>
          <p:cNvPr name="Group 20" id="20"/>
          <p:cNvGrpSpPr/>
          <p:nvPr/>
        </p:nvGrpSpPr>
        <p:grpSpPr>
          <a:xfrm rot="0">
            <a:off x="12143917" y="5496783"/>
            <a:ext cx="1847483" cy="1205230"/>
            <a:chOff x="0" y="0"/>
            <a:chExt cx="486580" cy="317427"/>
          </a:xfrm>
        </p:grpSpPr>
        <p:sp>
          <p:nvSpPr>
            <p:cNvPr name="Freeform 21" id="21"/>
            <p:cNvSpPr/>
            <p:nvPr/>
          </p:nvSpPr>
          <p:spPr>
            <a:xfrm flipH="false" flipV="false" rot="0">
              <a:off x="0" y="0"/>
              <a:ext cx="486580" cy="317427"/>
            </a:xfrm>
            <a:custGeom>
              <a:avLst/>
              <a:gdLst/>
              <a:ahLst/>
              <a:cxnLst/>
              <a:rect r="r" b="b" t="t" l="l"/>
              <a:pathLst>
                <a:path h="317427" w="486580">
                  <a:moveTo>
                    <a:pt x="71239" y="0"/>
                  </a:moveTo>
                  <a:lnTo>
                    <a:pt x="415341" y="0"/>
                  </a:lnTo>
                  <a:cubicBezTo>
                    <a:pt x="434235" y="0"/>
                    <a:pt x="452355" y="7506"/>
                    <a:pt x="465714" y="20865"/>
                  </a:cubicBezTo>
                  <a:cubicBezTo>
                    <a:pt x="479074" y="34225"/>
                    <a:pt x="486580" y="52345"/>
                    <a:pt x="486580" y="71239"/>
                  </a:cubicBezTo>
                  <a:lnTo>
                    <a:pt x="486580" y="246188"/>
                  </a:lnTo>
                  <a:cubicBezTo>
                    <a:pt x="486580" y="265082"/>
                    <a:pt x="479074" y="283202"/>
                    <a:pt x="465714" y="296562"/>
                  </a:cubicBezTo>
                  <a:cubicBezTo>
                    <a:pt x="452355" y="309921"/>
                    <a:pt x="434235" y="317427"/>
                    <a:pt x="415341" y="317427"/>
                  </a:cubicBezTo>
                  <a:lnTo>
                    <a:pt x="71239" y="317427"/>
                  </a:lnTo>
                  <a:cubicBezTo>
                    <a:pt x="52345" y="317427"/>
                    <a:pt x="34225" y="309921"/>
                    <a:pt x="20865" y="296562"/>
                  </a:cubicBezTo>
                  <a:cubicBezTo>
                    <a:pt x="7506" y="283202"/>
                    <a:pt x="0" y="265082"/>
                    <a:pt x="0" y="246188"/>
                  </a:cubicBezTo>
                  <a:lnTo>
                    <a:pt x="0" y="71239"/>
                  </a:lnTo>
                  <a:cubicBezTo>
                    <a:pt x="0" y="52345"/>
                    <a:pt x="7506" y="34225"/>
                    <a:pt x="20865" y="20865"/>
                  </a:cubicBezTo>
                  <a:cubicBezTo>
                    <a:pt x="34225" y="7506"/>
                    <a:pt x="52345" y="0"/>
                    <a:pt x="71239" y="0"/>
                  </a:cubicBezTo>
                  <a:close/>
                </a:path>
              </a:pathLst>
            </a:custGeom>
            <a:solidFill>
              <a:srgbClr val="F3C9C8"/>
            </a:solidFill>
          </p:spPr>
        </p:sp>
        <p:sp>
          <p:nvSpPr>
            <p:cNvPr name="TextBox 22" id="22"/>
            <p:cNvSpPr txBox="true"/>
            <p:nvPr/>
          </p:nvSpPr>
          <p:spPr>
            <a:xfrm>
              <a:off x="0" y="-47625"/>
              <a:ext cx="486580" cy="365052"/>
            </a:xfrm>
            <a:prstGeom prst="rect">
              <a:avLst/>
            </a:prstGeom>
          </p:spPr>
          <p:txBody>
            <a:bodyPr anchor="ctr" rtlCol="false" tIns="50800" lIns="50800" bIns="50800" rIns="50800"/>
            <a:lstStyle/>
            <a:p>
              <a:pPr algn="ctr">
                <a:lnSpc>
                  <a:spcPts val="3640"/>
                </a:lnSpc>
              </a:pPr>
              <a:r>
                <a:rPr lang="en-US" sz="2600">
                  <a:solidFill>
                    <a:srgbClr val="000000"/>
                  </a:solidFill>
                  <a:latin typeface="Alatsi"/>
                  <a:ea typeface="Alatsi"/>
                  <a:cs typeface="Alatsi"/>
                  <a:sym typeface="Alatsi"/>
                </a:rPr>
                <a:t>Prediction calculation</a:t>
              </a:r>
            </a:p>
          </p:txBody>
        </p:sp>
      </p:grpSp>
      <p:grpSp>
        <p:nvGrpSpPr>
          <p:cNvPr name="Group 23" id="23"/>
          <p:cNvGrpSpPr/>
          <p:nvPr/>
        </p:nvGrpSpPr>
        <p:grpSpPr>
          <a:xfrm rot="0">
            <a:off x="15883152" y="5544570"/>
            <a:ext cx="1847483" cy="1205230"/>
            <a:chOff x="0" y="0"/>
            <a:chExt cx="486580" cy="317427"/>
          </a:xfrm>
        </p:grpSpPr>
        <p:sp>
          <p:nvSpPr>
            <p:cNvPr name="Freeform 24" id="24"/>
            <p:cNvSpPr/>
            <p:nvPr/>
          </p:nvSpPr>
          <p:spPr>
            <a:xfrm flipH="false" flipV="false" rot="0">
              <a:off x="0" y="0"/>
              <a:ext cx="486580" cy="317427"/>
            </a:xfrm>
            <a:custGeom>
              <a:avLst/>
              <a:gdLst/>
              <a:ahLst/>
              <a:cxnLst/>
              <a:rect r="r" b="b" t="t" l="l"/>
              <a:pathLst>
                <a:path h="317427" w="486580">
                  <a:moveTo>
                    <a:pt x="71239" y="0"/>
                  </a:moveTo>
                  <a:lnTo>
                    <a:pt x="415341" y="0"/>
                  </a:lnTo>
                  <a:cubicBezTo>
                    <a:pt x="434235" y="0"/>
                    <a:pt x="452355" y="7506"/>
                    <a:pt x="465714" y="20865"/>
                  </a:cubicBezTo>
                  <a:cubicBezTo>
                    <a:pt x="479074" y="34225"/>
                    <a:pt x="486580" y="52345"/>
                    <a:pt x="486580" y="71239"/>
                  </a:cubicBezTo>
                  <a:lnTo>
                    <a:pt x="486580" y="246188"/>
                  </a:lnTo>
                  <a:cubicBezTo>
                    <a:pt x="486580" y="265082"/>
                    <a:pt x="479074" y="283202"/>
                    <a:pt x="465714" y="296562"/>
                  </a:cubicBezTo>
                  <a:cubicBezTo>
                    <a:pt x="452355" y="309921"/>
                    <a:pt x="434235" y="317427"/>
                    <a:pt x="415341" y="317427"/>
                  </a:cubicBezTo>
                  <a:lnTo>
                    <a:pt x="71239" y="317427"/>
                  </a:lnTo>
                  <a:cubicBezTo>
                    <a:pt x="52345" y="317427"/>
                    <a:pt x="34225" y="309921"/>
                    <a:pt x="20865" y="296562"/>
                  </a:cubicBezTo>
                  <a:cubicBezTo>
                    <a:pt x="7506" y="283202"/>
                    <a:pt x="0" y="265082"/>
                    <a:pt x="0" y="246188"/>
                  </a:cubicBezTo>
                  <a:lnTo>
                    <a:pt x="0" y="71239"/>
                  </a:lnTo>
                  <a:cubicBezTo>
                    <a:pt x="0" y="52345"/>
                    <a:pt x="7506" y="34225"/>
                    <a:pt x="20865" y="20865"/>
                  </a:cubicBezTo>
                  <a:cubicBezTo>
                    <a:pt x="34225" y="7506"/>
                    <a:pt x="52345" y="0"/>
                    <a:pt x="71239" y="0"/>
                  </a:cubicBezTo>
                  <a:close/>
                </a:path>
              </a:pathLst>
            </a:custGeom>
            <a:solidFill>
              <a:srgbClr val="F3C9C8"/>
            </a:solidFill>
          </p:spPr>
        </p:sp>
        <p:sp>
          <p:nvSpPr>
            <p:cNvPr name="TextBox 25" id="25"/>
            <p:cNvSpPr txBox="true"/>
            <p:nvPr/>
          </p:nvSpPr>
          <p:spPr>
            <a:xfrm>
              <a:off x="0" y="-47625"/>
              <a:ext cx="486580" cy="365052"/>
            </a:xfrm>
            <a:prstGeom prst="rect">
              <a:avLst/>
            </a:prstGeom>
          </p:spPr>
          <p:txBody>
            <a:bodyPr anchor="ctr" rtlCol="false" tIns="50800" lIns="50800" bIns="50800" rIns="50800"/>
            <a:lstStyle/>
            <a:p>
              <a:pPr algn="ctr">
                <a:lnSpc>
                  <a:spcPts val="3640"/>
                </a:lnSpc>
              </a:pPr>
              <a:r>
                <a:rPr lang="en-US" sz="2600">
                  <a:solidFill>
                    <a:srgbClr val="000000"/>
                  </a:solidFill>
                  <a:latin typeface="Alatsi"/>
                  <a:ea typeface="Alatsi"/>
                  <a:cs typeface="Alatsi"/>
                  <a:sym typeface="Alatsi"/>
                </a:rPr>
                <a:t>Update mood LED</a:t>
              </a:r>
            </a:p>
          </p:txBody>
        </p:sp>
      </p:grpSp>
      <p:grpSp>
        <p:nvGrpSpPr>
          <p:cNvPr name="Group 26" id="26"/>
          <p:cNvGrpSpPr/>
          <p:nvPr/>
        </p:nvGrpSpPr>
        <p:grpSpPr>
          <a:xfrm rot="0">
            <a:off x="13769841" y="7340351"/>
            <a:ext cx="2244680" cy="1424473"/>
            <a:chOff x="0" y="0"/>
            <a:chExt cx="591191" cy="375170"/>
          </a:xfrm>
        </p:grpSpPr>
        <p:sp>
          <p:nvSpPr>
            <p:cNvPr name="Freeform 27" id="27"/>
            <p:cNvSpPr/>
            <p:nvPr/>
          </p:nvSpPr>
          <p:spPr>
            <a:xfrm flipH="false" flipV="false" rot="0">
              <a:off x="0" y="0"/>
              <a:ext cx="591191" cy="375170"/>
            </a:xfrm>
            <a:custGeom>
              <a:avLst/>
              <a:gdLst/>
              <a:ahLst/>
              <a:cxnLst/>
              <a:rect r="r" b="b" t="t" l="l"/>
              <a:pathLst>
                <a:path h="375170" w="591191">
                  <a:moveTo>
                    <a:pt x="58633" y="0"/>
                  </a:moveTo>
                  <a:lnTo>
                    <a:pt x="532558" y="0"/>
                  </a:lnTo>
                  <a:cubicBezTo>
                    <a:pt x="548109" y="0"/>
                    <a:pt x="563022" y="6177"/>
                    <a:pt x="574018" y="17173"/>
                  </a:cubicBezTo>
                  <a:cubicBezTo>
                    <a:pt x="585014" y="28169"/>
                    <a:pt x="591191" y="43083"/>
                    <a:pt x="591191" y="58633"/>
                  </a:cubicBezTo>
                  <a:lnTo>
                    <a:pt x="591191" y="316537"/>
                  </a:lnTo>
                  <a:cubicBezTo>
                    <a:pt x="591191" y="332087"/>
                    <a:pt x="585014" y="347001"/>
                    <a:pt x="574018" y="357997"/>
                  </a:cubicBezTo>
                  <a:cubicBezTo>
                    <a:pt x="563022" y="368992"/>
                    <a:pt x="548109" y="375170"/>
                    <a:pt x="532558" y="375170"/>
                  </a:cubicBezTo>
                  <a:lnTo>
                    <a:pt x="58633" y="375170"/>
                  </a:lnTo>
                  <a:cubicBezTo>
                    <a:pt x="43083" y="375170"/>
                    <a:pt x="28169" y="368992"/>
                    <a:pt x="17173" y="357997"/>
                  </a:cubicBezTo>
                  <a:cubicBezTo>
                    <a:pt x="6177" y="347001"/>
                    <a:pt x="0" y="332087"/>
                    <a:pt x="0" y="316537"/>
                  </a:cubicBezTo>
                  <a:lnTo>
                    <a:pt x="0" y="58633"/>
                  </a:lnTo>
                  <a:cubicBezTo>
                    <a:pt x="0" y="43083"/>
                    <a:pt x="6177" y="28169"/>
                    <a:pt x="17173" y="17173"/>
                  </a:cubicBezTo>
                  <a:cubicBezTo>
                    <a:pt x="28169" y="6177"/>
                    <a:pt x="43083" y="0"/>
                    <a:pt x="58633" y="0"/>
                  </a:cubicBezTo>
                  <a:close/>
                </a:path>
              </a:pathLst>
            </a:custGeom>
            <a:solidFill>
              <a:srgbClr val="9FC3D0"/>
            </a:solidFill>
          </p:spPr>
        </p:sp>
        <p:sp>
          <p:nvSpPr>
            <p:cNvPr name="TextBox 28" id="28"/>
            <p:cNvSpPr txBox="true"/>
            <p:nvPr/>
          </p:nvSpPr>
          <p:spPr>
            <a:xfrm>
              <a:off x="0" y="-66675"/>
              <a:ext cx="591191" cy="441845"/>
            </a:xfrm>
            <a:prstGeom prst="rect">
              <a:avLst/>
            </a:prstGeom>
          </p:spPr>
          <p:txBody>
            <a:bodyPr anchor="ctr" rtlCol="false" tIns="50800" lIns="50800" bIns="50800" rIns="50800"/>
            <a:lstStyle/>
            <a:p>
              <a:pPr algn="ctr">
                <a:lnSpc>
                  <a:spcPts val="3919"/>
                </a:lnSpc>
              </a:pPr>
              <a:r>
                <a:rPr lang="en-US" sz="2799">
                  <a:solidFill>
                    <a:srgbClr val="000000"/>
                  </a:solidFill>
                  <a:latin typeface="Alatsi"/>
                  <a:ea typeface="Alatsi"/>
                  <a:cs typeface="Alatsi"/>
                  <a:sym typeface="Alatsi"/>
                </a:rPr>
                <a:t>Feedback</a:t>
              </a:r>
            </a:p>
          </p:txBody>
        </p:sp>
      </p:grpSp>
      <p:grpSp>
        <p:nvGrpSpPr>
          <p:cNvPr name="Group 29" id="29"/>
          <p:cNvGrpSpPr/>
          <p:nvPr/>
        </p:nvGrpSpPr>
        <p:grpSpPr>
          <a:xfrm rot="0">
            <a:off x="11596722" y="8981208"/>
            <a:ext cx="2941874" cy="802640"/>
            <a:chOff x="0" y="0"/>
            <a:chExt cx="774815" cy="211395"/>
          </a:xfrm>
        </p:grpSpPr>
        <p:sp>
          <p:nvSpPr>
            <p:cNvPr name="Freeform 30" id="30"/>
            <p:cNvSpPr/>
            <p:nvPr/>
          </p:nvSpPr>
          <p:spPr>
            <a:xfrm flipH="false" flipV="false" rot="0">
              <a:off x="0" y="0"/>
              <a:ext cx="774815" cy="211395"/>
            </a:xfrm>
            <a:custGeom>
              <a:avLst/>
              <a:gdLst/>
              <a:ahLst/>
              <a:cxnLst/>
              <a:rect r="r" b="b" t="t" l="l"/>
              <a:pathLst>
                <a:path h="211395" w="774815">
                  <a:moveTo>
                    <a:pt x="44738" y="0"/>
                  </a:moveTo>
                  <a:lnTo>
                    <a:pt x="730077" y="0"/>
                  </a:lnTo>
                  <a:cubicBezTo>
                    <a:pt x="741942" y="0"/>
                    <a:pt x="753321" y="4713"/>
                    <a:pt x="761711" y="13103"/>
                  </a:cubicBezTo>
                  <a:cubicBezTo>
                    <a:pt x="770101" y="21493"/>
                    <a:pt x="774815" y="32873"/>
                    <a:pt x="774815" y="44738"/>
                  </a:cubicBezTo>
                  <a:lnTo>
                    <a:pt x="774815" y="166657"/>
                  </a:lnTo>
                  <a:cubicBezTo>
                    <a:pt x="774815" y="191365"/>
                    <a:pt x="754785" y="211395"/>
                    <a:pt x="730077" y="211395"/>
                  </a:cubicBezTo>
                  <a:lnTo>
                    <a:pt x="44738" y="211395"/>
                  </a:lnTo>
                  <a:cubicBezTo>
                    <a:pt x="32873" y="211395"/>
                    <a:pt x="21493" y="206681"/>
                    <a:pt x="13103" y="198291"/>
                  </a:cubicBezTo>
                  <a:cubicBezTo>
                    <a:pt x="4713" y="189902"/>
                    <a:pt x="0" y="178522"/>
                    <a:pt x="0" y="166657"/>
                  </a:cubicBezTo>
                  <a:lnTo>
                    <a:pt x="0" y="44738"/>
                  </a:lnTo>
                  <a:cubicBezTo>
                    <a:pt x="0" y="32873"/>
                    <a:pt x="4713" y="21493"/>
                    <a:pt x="13103" y="13103"/>
                  </a:cubicBezTo>
                  <a:cubicBezTo>
                    <a:pt x="21493" y="4713"/>
                    <a:pt x="32873" y="0"/>
                    <a:pt x="44738" y="0"/>
                  </a:cubicBezTo>
                  <a:close/>
                </a:path>
              </a:pathLst>
            </a:custGeom>
            <a:solidFill>
              <a:srgbClr val="F3C9C8"/>
            </a:solidFill>
          </p:spPr>
        </p:sp>
        <p:sp>
          <p:nvSpPr>
            <p:cNvPr name="TextBox 31" id="31"/>
            <p:cNvSpPr txBox="true"/>
            <p:nvPr/>
          </p:nvSpPr>
          <p:spPr>
            <a:xfrm>
              <a:off x="0" y="-47625"/>
              <a:ext cx="774815" cy="259020"/>
            </a:xfrm>
            <a:prstGeom prst="rect">
              <a:avLst/>
            </a:prstGeom>
          </p:spPr>
          <p:txBody>
            <a:bodyPr anchor="ctr" rtlCol="false" tIns="50800" lIns="50800" bIns="50800" rIns="50800"/>
            <a:lstStyle/>
            <a:p>
              <a:pPr algn="ctr">
                <a:lnSpc>
                  <a:spcPts val="3640"/>
                </a:lnSpc>
              </a:pPr>
              <a:r>
                <a:rPr lang="en-US" sz="2600">
                  <a:solidFill>
                    <a:srgbClr val="000000"/>
                  </a:solidFill>
                  <a:latin typeface="Alatsi"/>
                  <a:ea typeface="Alatsi"/>
                  <a:cs typeface="Alatsi"/>
                  <a:sym typeface="Alatsi"/>
                </a:rPr>
                <a:t>Hardware Feedback</a:t>
              </a:r>
            </a:p>
          </p:txBody>
        </p:sp>
      </p:grpSp>
      <p:grpSp>
        <p:nvGrpSpPr>
          <p:cNvPr name="Group 32" id="32"/>
          <p:cNvGrpSpPr/>
          <p:nvPr/>
        </p:nvGrpSpPr>
        <p:grpSpPr>
          <a:xfrm rot="0">
            <a:off x="15647648" y="9015891"/>
            <a:ext cx="2404848" cy="802640"/>
            <a:chOff x="0" y="0"/>
            <a:chExt cx="633375" cy="211395"/>
          </a:xfrm>
        </p:grpSpPr>
        <p:sp>
          <p:nvSpPr>
            <p:cNvPr name="Freeform 33" id="33"/>
            <p:cNvSpPr/>
            <p:nvPr/>
          </p:nvSpPr>
          <p:spPr>
            <a:xfrm flipH="false" flipV="false" rot="0">
              <a:off x="0" y="0"/>
              <a:ext cx="633375" cy="211395"/>
            </a:xfrm>
            <a:custGeom>
              <a:avLst/>
              <a:gdLst/>
              <a:ahLst/>
              <a:cxnLst/>
              <a:rect r="r" b="b" t="t" l="l"/>
              <a:pathLst>
                <a:path h="211395" w="633375">
                  <a:moveTo>
                    <a:pt x="54728" y="0"/>
                  </a:moveTo>
                  <a:lnTo>
                    <a:pt x="578647" y="0"/>
                  </a:lnTo>
                  <a:cubicBezTo>
                    <a:pt x="608873" y="0"/>
                    <a:pt x="633375" y="24503"/>
                    <a:pt x="633375" y="54728"/>
                  </a:cubicBezTo>
                  <a:lnTo>
                    <a:pt x="633375" y="156667"/>
                  </a:lnTo>
                  <a:cubicBezTo>
                    <a:pt x="633375" y="186892"/>
                    <a:pt x="608873" y="211395"/>
                    <a:pt x="578647" y="211395"/>
                  </a:cubicBezTo>
                  <a:lnTo>
                    <a:pt x="54728" y="211395"/>
                  </a:lnTo>
                  <a:cubicBezTo>
                    <a:pt x="24503" y="211395"/>
                    <a:pt x="0" y="186892"/>
                    <a:pt x="0" y="156667"/>
                  </a:cubicBezTo>
                  <a:lnTo>
                    <a:pt x="0" y="54728"/>
                  </a:lnTo>
                  <a:cubicBezTo>
                    <a:pt x="0" y="24503"/>
                    <a:pt x="24503" y="0"/>
                    <a:pt x="54728" y="0"/>
                  </a:cubicBezTo>
                  <a:close/>
                </a:path>
              </a:pathLst>
            </a:custGeom>
            <a:solidFill>
              <a:srgbClr val="F3C9C8"/>
            </a:solidFill>
          </p:spPr>
        </p:sp>
        <p:sp>
          <p:nvSpPr>
            <p:cNvPr name="TextBox 34" id="34"/>
            <p:cNvSpPr txBox="true"/>
            <p:nvPr/>
          </p:nvSpPr>
          <p:spPr>
            <a:xfrm>
              <a:off x="0" y="-47625"/>
              <a:ext cx="633375" cy="259020"/>
            </a:xfrm>
            <a:prstGeom prst="rect">
              <a:avLst/>
            </a:prstGeom>
          </p:spPr>
          <p:txBody>
            <a:bodyPr anchor="ctr" rtlCol="false" tIns="50800" lIns="50800" bIns="50800" rIns="50800"/>
            <a:lstStyle/>
            <a:p>
              <a:pPr algn="ctr">
                <a:lnSpc>
                  <a:spcPts val="3640"/>
                </a:lnSpc>
              </a:pPr>
              <a:r>
                <a:rPr lang="en-US" sz="2600">
                  <a:solidFill>
                    <a:srgbClr val="000000"/>
                  </a:solidFill>
                  <a:latin typeface="Alatsi"/>
                  <a:ea typeface="Alatsi"/>
                  <a:cs typeface="Alatsi"/>
                  <a:sym typeface="Alatsi"/>
                </a:rPr>
                <a:t>Web Feedback</a:t>
              </a:r>
            </a:p>
          </p:txBody>
        </p:sp>
      </p:grpSp>
      <p:sp>
        <p:nvSpPr>
          <p:cNvPr name="AutoShape 35" id="35"/>
          <p:cNvSpPr/>
          <p:nvPr/>
        </p:nvSpPr>
        <p:spPr>
          <a:xfrm flipH="true">
            <a:off x="14892181" y="1430020"/>
            <a:ext cx="0" cy="719032"/>
          </a:xfrm>
          <a:prstGeom prst="line">
            <a:avLst/>
          </a:prstGeom>
          <a:ln cap="flat" w="38100">
            <a:solidFill>
              <a:srgbClr val="9FC3D0"/>
            </a:solidFill>
            <a:prstDash val="solid"/>
            <a:headEnd type="none" len="sm" w="sm"/>
            <a:tailEnd type="arrow" len="sm" w="med"/>
          </a:ln>
        </p:spPr>
      </p:sp>
      <p:sp>
        <p:nvSpPr>
          <p:cNvPr name="AutoShape 36" id="36"/>
          <p:cNvSpPr/>
          <p:nvPr/>
        </p:nvSpPr>
        <p:spPr>
          <a:xfrm flipH="true">
            <a:off x="13067659" y="3133495"/>
            <a:ext cx="1824523" cy="887633"/>
          </a:xfrm>
          <a:prstGeom prst="line">
            <a:avLst/>
          </a:prstGeom>
          <a:ln cap="flat" w="38100">
            <a:solidFill>
              <a:srgbClr val="9FC3D0"/>
            </a:solidFill>
            <a:prstDash val="solid"/>
            <a:headEnd type="none" len="sm" w="sm"/>
            <a:tailEnd type="arrow" len="sm" w="med"/>
          </a:ln>
        </p:spPr>
      </p:sp>
      <p:sp>
        <p:nvSpPr>
          <p:cNvPr name="AutoShape 37" id="37"/>
          <p:cNvSpPr/>
          <p:nvPr/>
        </p:nvSpPr>
        <p:spPr>
          <a:xfrm>
            <a:off x="14892181" y="3133495"/>
            <a:ext cx="1914713" cy="887633"/>
          </a:xfrm>
          <a:prstGeom prst="line">
            <a:avLst/>
          </a:prstGeom>
          <a:ln cap="flat" w="38100">
            <a:solidFill>
              <a:srgbClr val="9FC3D0"/>
            </a:solidFill>
            <a:prstDash val="solid"/>
            <a:headEnd type="none" len="sm" w="sm"/>
            <a:tailEnd type="arrow" len="sm" w="med"/>
          </a:ln>
        </p:spPr>
      </p:sp>
      <p:sp>
        <p:nvSpPr>
          <p:cNvPr name="AutoShape 38" id="38"/>
          <p:cNvSpPr/>
          <p:nvPr/>
        </p:nvSpPr>
        <p:spPr>
          <a:xfrm>
            <a:off x="13067659" y="5032068"/>
            <a:ext cx="82476" cy="464715"/>
          </a:xfrm>
          <a:prstGeom prst="line">
            <a:avLst/>
          </a:prstGeom>
          <a:ln cap="flat" w="38100">
            <a:solidFill>
              <a:srgbClr val="9FC3D0"/>
            </a:solidFill>
            <a:prstDash val="solid"/>
            <a:headEnd type="none" len="sm" w="sm"/>
            <a:tailEnd type="arrow" len="sm" w="med"/>
          </a:ln>
        </p:spPr>
      </p:sp>
      <p:sp>
        <p:nvSpPr>
          <p:cNvPr name="AutoShape 39" id="39"/>
          <p:cNvSpPr/>
          <p:nvPr/>
        </p:nvSpPr>
        <p:spPr>
          <a:xfrm>
            <a:off x="16806894" y="5319066"/>
            <a:ext cx="0" cy="225505"/>
          </a:xfrm>
          <a:prstGeom prst="line">
            <a:avLst/>
          </a:prstGeom>
          <a:ln cap="flat" w="38100">
            <a:solidFill>
              <a:srgbClr val="9FC3D0"/>
            </a:solidFill>
            <a:prstDash val="solid"/>
            <a:headEnd type="none" len="sm" w="sm"/>
            <a:tailEnd type="arrow" len="sm" w="med"/>
          </a:ln>
        </p:spPr>
      </p:sp>
      <p:sp>
        <p:nvSpPr>
          <p:cNvPr name="AutoShape 40" id="40"/>
          <p:cNvSpPr/>
          <p:nvPr/>
        </p:nvSpPr>
        <p:spPr>
          <a:xfrm>
            <a:off x="13067659" y="6702013"/>
            <a:ext cx="1824523" cy="638338"/>
          </a:xfrm>
          <a:prstGeom prst="line">
            <a:avLst/>
          </a:prstGeom>
          <a:ln cap="flat" w="38100">
            <a:solidFill>
              <a:srgbClr val="9FC3D0"/>
            </a:solidFill>
            <a:prstDash val="solid"/>
            <a:headEnd type="none" len="sm" w="sm"/>
            <a:tailEnd type="arrow" len="sm" w="med"/>
          </a:ln>
        </p:spPr>
      </p:sp>
      <p:sp>
        <p:nvSpPr>
          <p:cNvPr name="AutoShape 41" id="41"/>
          <p:cNvSpPr/>
          <p:nvPr/>
        </p:nvSpPr>
        <p:spPr>
          <a:xfrm flipH="true">
            <a:off x="14892181" y="6816501"/>
            <a:ext cx="1883490" cy="585484"/>
          </a:xfrm>
          <a:prstGeom prst="line">
            <a:avLst/>
          </a:prstGeom>
          <a:ln cap="flat" w="38100">
            <a:solidFill>
              <a:srgbClr val="9FC3D0"/>
            </a:solidFill>
            <a:prstDash val="solid"/>
            <a:headEnd type="none" len="sm" w="sm"/>
            <a:tailEnd type="arrow" len="sm" w="med"/>
          </a:ln>
        </p:spPr>
      </p:sp>
      <p:sp>
        <p:nvSpPr>
          <p:cNvPr name="AutoShape 42" id="42"/>
          <p:cNvSpPr/>
          <p:nvPr/>
        </p:nvSpPr>
        <p:spPr>
          <a:xfrm flipH="true">
            <a:off x="13067659" y="8052587"/>
            <a:ext cx="702183" cy="928621"/>
          </a:xfrm>
          <a:prstGeom prst="line">
            <a:avLst/>
          </a:prstGeom>
          <a:ln cap="flat" w="38100">
            <a:solidFill>
              <a:srgbClr val="9FC3D0"/>
            </a:solidFill>
            <a:prstDash val="solid"/>
            <a:headEnd type="none" len="sm" w="sm"/>
            <a:tailEnd type="arrow" len="sm" w="med"/>
          </a:ln>
        </p:spPr>
      </p:sp>
      <p:sp>
        <p:nvSpPr>
          <p:cNvPr name="AutoShape 43" id="43"/>
          <p:cNvSpPr/>
          <p:nvPr/>
        </p:nvSpPr>
        <p:spPr>
          <a:xfrm>
            <a:off x="16014521" y="8052587"/>
            <a:ext cx="835550" cy="963304"/>
          </a:xfrm>
          <a:prstGeom prst="line">
            <a:avLst/>
          </a:prstGeom>
          <a:ln cap="flat" w="38100">
            <a:solidFill>
              <a:srgbClr val="9FC3D0"/>
            </a:solidFill>
            <a:prstDash val="solid"/>
            <a:headEnd type="none" len="sm" w="sm"/>
            <a:tailEnd type="arrow" len="sm" w="med"/>
          </a:ln>
        </p:spPr>
      </p:sp>
      <p:sp>
        <p:nvSpPr>
          <p:cNvPr name="AutoShape 44" id="44"/>
          <p:cNvSpPr/>
          <p:nvPr/>
        </p:nvSpPr>
        <p:spPr>
          <a:xfrm>
            <a:off x="14892181" y="3133495"/>
            <a:ext cx="0" cy="4149297"/>
          </a:xfrm>
          <a:prstGeom prst="line">
            <a:avLst/>
          </a:prstGeom>
          <a:ln cap="flat" w="38100">
            <a:solidFill>
              <a:srgbClr val="9FC3D0"/>
            </a:solidFill>
            <a:prstDash val="sysDash"/>
            <a:headEnd type="none" len="sm" w="sm"/>
            <a:tailEnd type="arrow" len="sm" w="med"/>
          </a:ln>
        </p:spPr>
      </p:sp>
      <p:sp>
        <p:nvSpPr>
          <p:cNvPr name="TextBox 45" id="45"/>
          <p:cNvSpPr txBox="true"/>
          <p:nvPr/>
        </p:nvSpPr>
        <p:spPr>
          <a:xfrm rot="0">
            <a:off x="11524609" y="9889016"/>
            <a:ext cx="3086100" cy="198120"/>
          </a:xfrm>
          <a:prstGeom prst="rect">
            <a:avLst/>
          </a:prstGeom>
        </p:spPr>
        <p:txBody>
          <a:bodyPr anchor="t" rtlCol="false" tIns="0" lIns="0" bIns="0" rIns="0">
            <a:spAutoFit/>
          </a:bodyPr>
          <a:lstStyle/>
          <a:p>
            <a:pPr algn="ctr" marL="0" indent="0" lvl="0">
              <a:lnSpc>
                <a:spcPts val="1679"/>
              </a:lnSpc>
              <a:spcBef>
                <a:spcPct val="0"/>
              </a:spcBef>
            </a:pPr>
            <a:r>
              <a:rPr lang="en-US" sz="1200">
                <a:solidFill>
                  <a:srgbClr val="000000"/>
                </a:solidFill>
                <a:latin typeface="Canva Sans"/>
                <a:ea typeface="Canva Sans"/>
                <a:cs typeface="Canva Sans"/>
                <a:sym typeface="Canva Sans"/>
              </a:rPr>
              <a:t>Show LED/LCD feedback</a:t>
            </a:r>
          </a:p>
        </p:txBody>
      </p:sp>
      <p:sp>
        <p:nvSpPr>
          <p:cNvPr name="TextBox 46" id="46"/>
          <p:cNvSpPr txBox="true"/>
          <p:nvPr/>
        </p:nvSpPr>
        <p:spPr>
          <a:xfrm rot="0">
            <a:off x="15307021" y="9889016"/>
            <a:ext cx="3086100" cy="198120"/>
          </a:xfrm>
          <a:prstGeom prst="rect">
            <a:avLst/>
          </a:prstGeom>
        </p:spPr>
        <p:txBody>
          <a:bodyPr anchor="t" rtlCol="false" tIns="0" lIns="0" bIns="0" rIns="0">
            <a:spAutoFit/>
          </a:bodyPr>
          <a:lstStyle/>
          <a:p>
            <a:pPr algn="ctr" marL="0" indent="0" lvl="0">
              <a:lnSpc>
                <a:spcPts val="1679"/>
              </a:lnSpc>
              <a:spcBef>
                <a:spcPct val="0"/>
              </a:spcBef>
            </a:pPr>
            <a:r>
              <a:rPr lang="en-US" sz="1200">
                <a:solidFill>
                  <a:srgbClr val="000000"/>
                </a:solidFill>
                <a:latin typeface="Canva Sans"/>
                <a:ea typeface="Canva Sans"/>
                <a:cs typeface="Canva Sans"/>
                <a:sym typeface="Canva Sans"/>
              </a:rPr>
              <a:t>Update Node-RED dashboard</a:t>
            </a:r>
          </a:p>
        </p:txBody>
      </p:sp>
      <p:sp>
        <p:nvSpPr>
          <p:cNvPr name="TextBox 47" id="47"/>
          <p:cNvSpPr txBox="true"/>
          <p:nvPr/>
        </p:nvSpPr>
        <p:spPr>
          <a:xfrm rot="0">
            <a:off x="513531" y="3973503"/>
            <a:ext cx="10349765" cy="5210176"/>
          </a:xfrm>
          <a:prstGeom prst="rect">
            <a:avLst/>
          </a:prstGeom>
        </p:spPr>
        <p:txBody>
          <a:bodyPr anchor="t" rtlCol="false" tIns="0" lIns="0" bIns="0" rIns="0">
            <a:spAutoFit/>
          </a:bodyPr>
          <a:lstStyle/>
          <a:p>
            <a:pPr algn="l" marL="647690" indent="-323845" lvl="1">
              <a:lnSpc>
                <a:spcPts val="4199"/>
              </a:lnSpc>
              <a:buFont typeface="Arial"/>
              <a:buChar char="•"/>
            </a:pPr>
            <a:r>
              <a:rPr lang="en-US" sz="2999">
                <a:solidFill>
                  <a:srgbClr val="000000"/>
                </a:solidFill>
                <a:latin typeface="Canva Sans"/>
                <a:ea typeface="Canva Sans"/>
                <a:cs typeface="Canva Sans"/>
                <a:sym typeface="Canva Sans"/>
              </a:rPr>
              <a:t>Provides real-time visual confirmation of inputs using MQTT-driven state machine logic, ensuring fast and reliable user feedback.</a:t>
            </a:r>
          </a:p>
          <a:p>
            <a:pPr algn="l" marL="647690" indent="-323845" lvl="1">
              <a:lnSpc>
                <a:spcPts val="4199"/>
              </a:lnSpc>
              <a:buFont typeface="Arial"/>
              <a:buChar char="•"/>
            </a:pPr>
            <a:r>
              <a:rPr lang="en-US" sz="2999">
                <a:solidFill>
                  <a:srgbClr val="000000"/>
                </a:solidFill>
                <a:latin typeface="Canva Sans"/>
                <a:ea typeface="Canva Sans"/>
                <a:cs typeface="Canva Sans"/>
                <a:sym typeface="Canva Sans"/>
              </a:rPr>
              <a:t>Synchronises outputs across hardware (LEDs, LCD) and the web dashboard (Node-RED) for consistent multi-channel display.</a:t>
            </a:r>
          </a:p>
          <a:p>
            <a:pPr algn="l" marL="647690" indent="-323845" lvl="1">
              <a:lnSpc>
                <a:spcPts val="4199"/>
              </a:lnSpc>
              <a:buFont typeface="Arial"/>
              <a:buChar char="•"/>
            </a:pPr>
            <a:r>
              <a:rPr lang="en-US" sz="2999">
                <a:solidFill>
                  <a:srgbClr val="000000"/>
                </a:solidFill>
                <a:latin typeface="Canva Sans"/>
                <a:ea typeface="Canva Sans"/>
                <a:cs typeface="Canva Sans"/>
                <a:sym typeface="Canva Sans"/>
              </a:rPr>
              <a:t>Coordinates input processing and display updates through a structured state machine, maintaining platform-wide state accuracy.</a:t>
            </a:r>
          </a:p>
          <a:p>
            <a:pPr algn="l" marL="0" indent="0" lvl="0">
              <a:lnSpc>
                <a:spcPts val="41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3830692" y="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105542"/>
            <a:ext cx="16230600" cy="1160774"/>
          </a:xfrm>
          <a:prstGeom prst="rect">
            <a:avLst/>
          </a:prstGeom>
        </p:spPr>
        <p:txBody>
          <a:bodyPr anchor="t" rtlCol="false" tIns="0" lIns="0" bIns="0" rIns="0">
            <a:spAutoFit/>
          </a:bodyPr>
          <a:lstStyle/>
          <a:p>
            <a:pPr algn="ctr">
              <a:lnSpc>
                <a:spcPts val="9520"/>
              </a:lnSpc>
            </a:pPr>
            <a:r>
              <a:rPr lang="en-US" sz="6800">
                <a:solidFill>
                  <a:srgbClr val="000000"/>
                </a:solidFill>
                <a:latin typeface="Alatsi"/>
                <a:ea typeface="Alatsi"/>
                <a:cs typeface="Alatsi"/>
                <a:sym typeface="Alatsi"/>
              </a:rPr>
              <a:t>R</a:t>
            </a:r>
            <a:r>
              <a:rPr lang="en-US" sz="6800">
                <a:solidFill>
                  <a:srgbClr val="000000"/>
                </a:solidFill>
                <a:latin typeface="Alatsi"/>
                <a:ea typeface="Alatsi"/>
                <a:cs typeface="Alatsi"/>
                <a:sym typeface="Alatsi"/>
              </a:rPr>
              <a:t>eal-Time Monitoring &amp; Decision Making</a:t>
            </a:r>
          </a:p>
        </p:txBody>
      </p:sp>
      <p:grpSp>
        <p:nvGrpSpPr>
          <p:cNvPr name="Group 4" id="4"/>
          <p:cNvGrpSpPr/>
          <p:nvPr/>
        </p:nvGrpSpPr>
        <p:grpSpPr>
          <a:xfrm rot="0">
            <a:off x="216300" y="6611146"/>
            <a:ext cx="11458333" cy="2862026"/>
            <a:chOff x="0" y="0"/>
            <a:chExt cx="3017832" cy="753785"/>
          </a:xfrm>
        </p:grpSpPr>
        <p:sp>
          <p:nvSpPr>
            <p:cNvPr name="Freeform 5" id="5"/>
            <p:cNvSpPr/>
            <p:nvPr/>
          </p:nvSpPr>
          <p:spPr>
            <a:xfrm flipH="false" flipV="false" rot="0">
              <a:off x="0" y="0"/>
              <a:ext cx="3017832" cy="753785"/>
            </a:xfrm>
            <a:custGeom>
              <a:avLst/>
              <a:gdLst/>
              <a:ahLst/>
              <a:cxnLst/>
              <a:rect r="r" b="b" t="t" l="l"/>
              <a:pathLst>
                <a:path h="753785" w="3017832">
                  <a:moveTo>
                    <a:pt x="11486" y="0"/>
                  </a:moveTo>
                  <a:lnTo>
                    <a:pt x="3006346" y="0"/>
                  </a:lnTo>
                  <a:cubicBezTo>
                    <a:pt x="3012690" y="0"/>
                    <a:pt x="3017832" y="5143"/>
                    <a:pt x="3017832" y="11486"/>
                  </a:cubicBezTo>
                  <a:lnTo>
                    <a:pt x="3017832" y="742298"/>
                  </a:lnTo>
                  <a:cubicBezTo>
                    <a:pt x="3017832" y="745345"/>
                    <a:pt x="3016622" y="748266"/>
                    <a:pt x="3014468" y="750420"/>
                  </a:cubicBezTo>
                  <a:cubicBezTo>
                    <a:pt x="3012314" y="752574"/>
                    <a:pt x="3009393" y="753785"/>
                    <a:pt x="3006346" y="753785"/>
                  </a:cubicBezTo>
                  <a:lnTo>
                    <a:pt x="11486" y="753785"/>
                  </a:lnTo>
                  <a:cubicBezTo>
                    <a:pt x="5143" y="753785"/>
                    <a:pt x="0" y="748642"/>
                    <a:pt x="0" y="742298"/>
                  </a:cubicBezTo>
                  <a:lnTo>
                    <a:pt x="0" y="11486"/>
                  </a:lnTo>
                  <a:cubicBezTo>
                    <a:pt x="0" y="5143"/>
                    <a:pt x="5143" y="0"/>
                    <a:pt x="11486" y="0"/>
                  </a:cubicBezTo>
                  <a:close/>
                </a:path>
              </a:pathLst>
            </a:custGeom>
            <a:solidFill>
              <a:srgbClr val="FFF1F0"/>
            </a:solidFill>
          </p:spPr>
        </p:sp>
        <p:sp>
          <p:nvSpPr>
            <p:cNvPr name="TextBox 6" id="6"/>
            <p:cNvSpPr txBox="true"/>
            <p:nvPr/>
          </p:nvSpPr>
          <p:spPr>
            <a:xfrm>
              <a:off x="0" y="-38100"/>
              <a:ext cx="3017832" cy="79188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9818531"/>
            <a:ext cx="18288000" cy="468469"/>
            <a:chOff x="0" y="0"/>
            <a:chExt cx="4816593" cy="123383"/>
          </a:xfrm>
        </p:grpSpPr>
        <p:sp>
          <p:nvSpPr>
            <p:cNvPr name="Freeform 8" id="8"/>
            <p:cNvSpPr/>
            <p:nvPr/>
          </p:nvSpPr>
          <p:spPr>
            <a:xfrm flipH="false" flipV="false" rot="0">
              <a:off x="0" y="0"/>
              <a:ext cx="4816592" cy="123383"/>
            </a:xfrm>
            <a:custGeom>
              <a:avLst/>
              <a:gdLst/>
              <a:ahLst/>
              <a:cxnLst/>
              <a:rect r="r" b="b" t="t" l="l"/>
              <a:pathLst>
                <a:path h="123383" w="4816592">
                  <a:moveTo>
                    <a:pt x="0" y="0"/>
                  </a:moveTo>
                  <a:lnTo>
                    <a:pt x="4816592" y="0"/>
                  </a:lnTo>
                  <a:lnTo>
                    <a:pt x="4816592" y="123383"/>
                  </a:lnTo>
                  <a:lnTo>
                    <a:pt x="0" y="123383"/>
                  </a:lnTo>
                  <a:close/>
                </a:path>
              </a:pathLst>
            </a:custGeom>
            <a:solidFill>
              <a:srgbClr val="F6F3EB"/>
            </a:solidFill>
          </p:spPr>
        </p:sp>
        <p:sp>
          <p:nvSpPr>
            <p:cNvPr name="TextBox 9" id="9"/>
            <p:cNvSpPr txBox="true"/>
            <p:nvPr/>
          </p:nvSpPr>
          <p:spPr>
            <a:xfrm>
              <a:off x="0" y="-38100"/>
              <a:ext cx="4816593" cy="161483"/>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flipV="true">
            <a:off x="-173092" y="10027061"/>
            <a:ext cx="19011599" cy="0"/>
          </a:xfrm>
          <a:prstGeom prst="line">
            <a:avLst/>
          </a:prstGeom>
          <a:ln cap="flat" w="114300">
            <a:solidFill>
              <a:srgbClr val="9FC3D0"/>
            </a:solidFill>
            <a:prstDash val="solid"/>
            <a:headEnd type="none" len="sm" w="sm"/>
            <a:tailEnd type="none" len="sm" w="sm"/>
          </a:ln>
        </p:spPr>
      </p:sp>
      <p:grpSp>
        <p:nvGrpSpPr>
          <p:cNvPr name="Group 11" id="11"/>
          <p:cNvGrpSpPr/>
          <p:nvPr/>
        </p:nvGrpSpPr>
        <p:grpSpPr>
          <a:xfrm rot="0">
            <a:off x="11984043" y="3749120"/>
            <a:ext cx="6138064" cy="5224992"/>
            <a:chOff x="0" y="0"/>
            <a:chExt cx="1616609" cy="1376129"/>
          </a:xfrm>
        </p:grpSpPr>
        <p:sp>
          <p:nvSpPr>
            <p:cNvPr name="Freeform 12" id="12"/>
            <p:cNvSpPr/>
            <p:nvPr/>
          </p:nvSpPr>
          <p:spPr>
            <a:xfrm flipH="false" flipV="false" rot="0">
              <a:off x="0" y="0"/>
              <a:ext cx="1616609" cy="1376129"/>
            </a:xfrm>
            <a:custGeom>
              <a:avLst/>
              <a:gdLst/>
              <a:ahLst/>
              <a:cxnLst/>
              <a:rect r="r" b="b" t="t" l="l"/>
              <a:pathLst>
                <a:path h="1376129" w="1616609">
                  <a:moveTo>
                    <a:pt x="21442" y="0"/>
                  </a:moveTo>
                  <a:lnTo>
                    <a:pt x="1595167" y="0"/>
                  </a:lnTo>
                  <a:cubicBezTo>
                    <a:pt x="1607010" y="0"/>
                    <a:pt x="1616609" y="9600"/>
                    <a:pt x="1616609" y="21442"/>
                  </a:cubicBezTo>
                  <a:lnTo>
                    <a:pt x="1616609" y="1354687"/>
                  </a:lnTo>
                  <a:cubicBezTo>
                    <a:pt x="1616609" y="1360374"/>
                    <a:pt x="1614350" y="1365828"/>
                    <a:pt x="1610329" y="1369849"/>
                  </a:cubicBezTo>
                  <a:cubicBezTo>
                    <a:pt x="1606308" y="1373870"/>
                    <a:pt x="1600854" y="1376129"/>
                    <a:pt x="1595167" y="1376129"/>
                  </a:cubicBezTo>
                  <a:lnTo>
                    <a:pt x="21442" y="1376129"/>
                  </a:lnTo>
                  <a:cubicBezTo>
                    <a:pt x="9600" y="1376129"/>
                    <a:pt x="0" y="1366530"/>
                    <a:pt x="0" y="1354687"/>
                  </a:cubicBezTo>
                  <a:lnTo>
                    <a:pt x="0" y="21442"/>
                  </a:lnTo>
                  <a:cubicBezTo>
                    <a:pt x="0" y="9600"/>
                    <a:pt x="9600" y="0"/>
                    <a:pt x="21442" y="0"/>
                  </a:cubicBezTo>
                  <a:close/>
                </a:path>
              </a:pathLst>
            </a:custGeom>
            <a:solidFill>
              <a:srgbClr val="FFF1F0"/>
            </a:solidFill>
          </p:spPr>
        </p:sp>
        <p:sp>
          <p:nvSpPr>
            <p:cNvPr name="TextBox 13" id="13"/>
            <p:cNvSpPr txBox="true"/>
            <p:nvPr/>
          </p:nvSpPr>
          <p:spPr>
            <a:xfrm>
              <a:off x="0" y="-38100"/>
              <a:ext cx="1616609" cy="141422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570060" y="672416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214160" y="2373008"/>
            <a:ext cx="7259743" cy="1111245"/>
            <a:chOff x="0" y="0"/>
            <a:chExt cx="1912031" cy="292674"/>
          </a:xfrm>
        </p:grpSpPr>
        <p:sp>
          <p:nvSpPr>
            <p:cNvPr name="Freeform 16" id="16"/>
            <p:cNvSpPr/>
            <p:nvPr/>
          </p:nvSpPr>
          <p:spPr>
            <a:xfrm flipH="false" flipV="false" rot="0">
              <a:off x="0" y="0"/>
              <a:ext cx="1912031" cy="292674"/>
            </a:xfrm>
            <a:custGeom>
              <a:avLst/>
              <a:gdLst/>
              <a:ahLst/>
              <a:cxnLst/>
              <a:rect r="r" b="b" t="t" l="l"/>
              <a:pathLst>
                <a:path h="292674" w="1912031">
                  <a:moveTo>
                    <a:pt x="18129" y="0"/>
                  </a:moveTo>
                  <a:lnTo>
                    <a:pt x="1893902" y="0"/>
                  </a:lnTo>
                  <a:cubicBezTo>
                    <a:pt x="1903914" y="0"/>
                    <a:pt x="1912031" y="8117"/>
                    <a:pt x="1912031" y="18129"/>
                  </a:cubicBezTo>
                  <a:lnTo>
                    <a:pt x="1912031" y="274545"/>
                  </a:lnTo>
                  <a:cubicBezTo>
                    <a:pt x="1912031" y="279353"/>
                    <a:pt x="1910121" y="283964"/>
                    <a:pt x="1906721" y="287364"/>
                  </a:cubicBezTo>
                  <a:cubicBezTo>
                    <a:pt x="1903321" y="290764"/>
                    <a:pt x="1898710" y="292674"/>
                    <a:pt x="1893902" y="292674"/>
                  </a:cubicBezTo>
                  <a:lnTo>
                    <a:pt x="18129" y="292674"/>
                  </a:lnTo>
                  <a:cubicBezTo>
                    <a:pt x="13321" y="292674"/>
                    <a:pt x="8710" y="290764"/>
                    <a:pt x="5310" y="287364"/>
                  </a:cubicBezTo>
                  <a:cubicBezTo>
                    <a:pt x="1910" y="283964"/>
                    <a:pt x="0" y="279353"/>
                    <a:pt x="0" y="274545"/>
                  </a:cubicBezTo>
                  <a:lnTo>
                    <a:pt x="0" y="18129"/>
                  </a:lnTo>
                  <a:cubicBezTo>
                    <a:pt x="0" y="13321"/>
                    <a:pt x="1910" y="8710"/>
                    <a:pt x="5310" y="5310"/>
                  </a:cubicBezTo>
                  <a:cubicBezTo>
                    <a:pt x="8710" y="1910"/>
                    <a:pt x="13321" y="0"/>
                    <a:pt x="18129" y="0"/>
                  </a:cubicBezTo>
                  <a:close/>
                </a:path>
              </a:pathLst>
            </a:custGeom>
            <a:solidFill>
              <a:srgbClr val="F3C9C8"/>
            </a:solidFill>
          </p:spPr>
        </p:sp>
        <p:sp>
          <p:nvSpPr>
            <p:cNvPr name="TextBox 17" id="17"/>
            <p:cNvSpPr txBox="true"/>
            <p:nvPr/>
          </p:nvSpPr>
          <p:spPr>
            <a:xfrm>
              <a:off x="0" y="-85725"/>
              <a:ext cx="1912031" cy="378399"/>
            </a:xfrm>
            <a:prstGeom prst="rect">
              <a:avLst/>
            </a:prstGeom>
          </p:spPr>
          <p:txBody>
            <a:bodyPr anchor="ctr" rtlCol="false" tIns="50800" lIns="50800" bIns="50800" rIns="50800"/>
            <a:lstStyle/>
            <a:p>
              <a:pPr algn="ctr">
                <a:lnSpc>
                  <a:spcPts val="5319"/>
                </a:lnSpc>
              </a:pPr>
              <a:r>
                <a:rPr lang="en-US" sz="3799">
                  <a:solidFill>
                    <a:srgbClr val="000000"/>
                  </a:solidFill>
                  <a:latin typeface="Alatsi"/>
                  <a:ea typeface="Alatsi"/>
                  <a:cs typeface="Alatsi"/>
                  <a:sym typeface="Alatsi"/>
                </a:rPr>
                <a:t>Multi-Sensor Decision Making:</a:t>
              </a:r>
            </a:p>
          </p:txBody>
        </p:sp>
      </p:grpSp>
      <p:grpSp>
        <p:nvGrpSpPr>
          <p:cNvPr name="Group 18" id="18"/>
          <p:cNvGrpSpPr/>
          <p:nvPr/>
        </p:nvGrpSpPr>
        <p:grpSpPr>
          <a:xfrm rot="0">
            <a:off x="216300" y="3703329"/>
            <a:ext cx="11458333" cy="2862026"/>
            <a:chOff x="0" y="0"/>
            <a:chExt cx="3017832" cy="753785"/>
          </a:xfrm>
        </p:grpSpPr>
        <p:sp>
          <p:nvSpPr>
            <p:cNvPr name="Freeform 19" id="19"/>
            <p:cNvSpPr/>
            <p:nvPr/>
          </p:nvSpPr>
          <p:spPr>
            <a:xfrm flipH="false" flipV="false" rot="0">
              <a:off x="0" y="0"/>
              <a:ext cx="3017832" cy="753785"/>
            </a:xfrm>
            <a:custGeom>
              <a:avLst/>
              <a:gdLst/>
              <a:ahLst/>
              <a:cxnLst/>
              <a:rect r="r" b="b" t="t" l="l"/>
              <a:pathLst>
                <a:path h="753785" w="3017832">
                  <a:moveTo>
                    <a:pt x="11486" y="0"/>
                  </a:moveTo>
                  <a:lnTo>
                    <a:pt x="3006346" y="0"/>
                  </a:lnTo>
                  <a:cubicBezTo>
                    <a:pt x="3012690" y="0"/>
                    <a:pt x="3017832" y="5143"/>
                    <a:pt x="3017832" y="11486"/>
                  </a:cubicBezTo>
                  <a:lnTo>
                    <a:pt x="3017832" y="742298"/>
                  </a:lnTo>
                  <a:cubicBezTo>
                    <a:pt x="3017832" y="745345"/>
                    <a:pt x="3016622" y="748266"/>
                    <a:pt x="3014468" y="750420"/>
                  </a:cubicBezTo>
                  <a:cubicBezTo>
                    <a:pt x="3012314" y="752574"/>
                    <a:pt x="3009393" y="753785"/>
                    <a:pt x="3006346" y="753785"/>
                  </a:cubicBezTo>
                  <a:lnTo>
                    <a:pt x="11486" y="753785"/>
                  </a:lnTo>
                  <a:cubicBezTo>
                    <a:pt x="5143" y="753785"/>
                    <a:pt x="0" y="748642"/>
                    <a:pt x="0" y="742298"/>
                  </a:cubicBezTo>
                  <a:lnTo>
                    <a:pt x="0" y="11486"/>
                  </a:lnTo>
                  <a:cubicBezTo>
                    <a:pt x="0" y="5143"/>
                    <a:pt x="5143" y="0"/>
                    <a:pt x="11486" y="0"/>
                  </a:cubicBezTo>
                  <a:close/>
                </a:path>
              </a:pathLst>
            </a:custGeom>
            <a:solidFill>
              <a:srgbClr val="FFF1F0"/>
            </a:solidFill>
          </p:spPr>
        </p:sp>
        <p:sp>
          <p:nvSpPr>
            <p:cNvPr name="TextBox 20" id="20"/>
            <p:cNvSpPr txBox="true"/>
            <p:nvPr/>
          </p:nvSpPr>
          <p:spPr>
            <a:xfrm>
              <a:off x="0" y="-38100"/>
              <a:ext cx="3017832" cy="79188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94836" y="3570170"/>
            <a:ext cx="11489207" cy="2442212"/>
          </a:xfrm>
          <a:prstGeom prst="rect">
            <a:avLst/>
          </a:prstGeom>
        </p:spPr>
        <p:txBody>
          <a:bodyPr anchor="t" rtlCol="false" tIns="0" lIns="0" bIns="0" rIns="0">
            <a:spAutoFit/>
          </a:bodyPr>
          <a:lstStyle/>
          <a:p>
            <a:pPr algn="l">
              <a:lnSpc>
                <a:spcPts val="4919"/>
              </a:lnSpc>
            </a:pPr>
            <a:r>
              <a:rPr lang="en-US" sz="2999">
                <a:solidFill>
                  <a:srgbClr val="000000"/>
                </a:solidFill>
                <a:latin typeface="Alatsi"/>
                <a:ea typeface="Alatsi"/>
                <a:cs typeface="Alatsi"/>
                <a:sym typeface="Alatsi"/>
              </a:rPr>
              <a:t>1. Period Phase Determination:</a:t>
            </a:r>
          </a:p>
          <a:p>
            <a:pPr algn="l" marL="647694" indent="-323847" lvl="1">
              <a:lnSpc>
                <a:spcPts val="4919"/>
              </a:lnSpc>
              <a:buFont typeface="Arial"/>
              <a:buChar char="•"/>
            </a:pPr>
            <a:r>
              <a:rPr lang="en-US" sz="2999">
                <a:solidFill>
                  <a:srgbClr val="000000"/>
                </a:solidFill>
                <a:latin typeface="Alatsi"/>
                <a:ea typeface="Alatsi"/>
                <a:cs typeface="Alatsi"/>
                <a:sym typeface="Alatsi"/>
              </a:rPr>
              <a:t>Uses period start/end button inputs</a:t>
            </a:r>
          </a:p>
          <a:p>
            <a:pPr algn="l" marL="647694" indent="-323847" lvl="1">
              <a:lnSpc>
                <a:spcPts val="4919"/>
              </a:lnSpc>
              <a:buFont typeface="Arial"/>
              <a:buChar char="•"/>
            </a:pPr>
            <a:r>
              <a:rPr lang="en-US" sz="2999">
                <a:solidFill>
                  <a:srgbClr val="000000"/>
                </a:solidFill>
                <a:latin typeface="Alatsi"/>
                <a:ea typeface="Alatsi"/>
                <a:cs typeface="Alatsi"/>
                <a:sym typeface="Alatsi"/>
              </a:rPr>
              <a:t>Determines cycle phase (Menstrual, Follicular, Ovulation, Luteal)</a:t>
            </a:r>
          </a:p>
          <a:p>
            <a:pPr algn="l" marL="647694" indent="-323847" lvl="1">
              <a:lnSpc>
                <a:spcPts val="4919"/>
              </a:lnSpc>
              <a:buFont typeface="Arial"/>
              <a:buChar char="•"/>
            </a:pPr>
            <a:r>
              <a:rPr lang="en-US" sz="2999">
                <a:solidFill>
                  <a:srgbClr val="000000"/>
                </a:solidFill>
                <a:latin typeface="Alatsi"/>
                <a:ea typeface="Alatsi"/>
                <a:cs typeface="Alatsi"/>
                <a:sym typeface="Alatsi"/>
              </a:rPr>
              <a:t>Updates LED ring and LCD display accordingly</a:t>
            </a:r>
          </a:p>
        </p:txBody>
      </p:sp>
      <p:sp>
        <p:nvSpPr>
          <p:cNvPr name="TextBox 22" id="22"/>
          <p:cNvSpPr txBox="true"/>
          <p:nvPr/>
        </p:nvSpPr>
        <p:spPr>
          <a:xfrm rot="0">
            <a:off x="494836" y="6441530"/>
            <a:ext cx="10907397" cy="2432685"/>
          </a:xfrm>
          <a:prstGeom prst="rect">
            <a:avLst/>
          </a:prstGeom>
        </p:spPr>
        <p:txBody>
          <a:bodyPr anchor="t" rtlCol="false" tIns="0" lIns="0" bIns="0" rIns="0">
            <a:spAutoFit/>
          </a:bodyPr>
          <a:lstStyle/>
          <a:p>
            <a:pPr algn="l">
              <a:lnSpc>
                <a:spcPts val="4920"/>
              </a:lnSpc>
            </a:pPr>
            <a:r>
              <a:rPr lang="en-US" sz="3000">
                <a:solidFill>
                  <a:srgbClr val="000000"/>
                </a:solidFill>
                <a:latin typeface="Alatsi"/>
                <a:ea typeface="Alatsi"/>
                <a:cs typeface="Alatsi"/>
                <a:sym typeface="Alatsi"/>
              </a:rPr>
              <a:t>2. User State Monitoring:</a:t>
            </a:r>
          </a:p>
          <a:p>
            <a:pPr algn="l" marL="647700" indent="-323850" lvl="1">
              <a:lnSpc>
                <a:spcPts val="4920"/>
              </a:lnSpc>
              <a:buFont typeface="Arial"/>
              <a:buChar char="•"/>
            </a:pPr>
            <a:r>
              <a:rPr lang="en-US" sz="3000">
                <a:solidFill>
                  <a:srgbClr val="000000"/>
                </a:solidFill>
                <a:latin typeface="Alatsi"/>
                <a:ea typeface="Alatsi"/>
                <a:cs typeface="Alatsi"/>
                <a:sym typeface="Alatsi"/>
              </a:rPr>
              <a:t>Combines mood and pain inputs</a:t>
            </a:r>
          </a:p>
          <a:p>
            <a:pPr algn="l" marL="647700" indent="-323850" lvl="1">
              <a:lnSpc>
                <a:spcPts val="4920"/>
              </a:lnSpc>
              <a:buFont typeface="Arial"/>
              <a:buChar char="•"/>
            </a:pPr>
            <a:r>
              <a:rPr lang="en-US" sz="3000">
                <a:solidFill>
                  <a:srgbClr val="000000"/>
                </a:solidFill>
                <a:latin typeface="Alatsi"/>
                <a:ea typeface="Alatsi"/>
                <a:cs typeface="Alatsi"/>
                <a:sym typeface="Alatsi"/>
              </a:rPr>
              <a:t>Provides visual feedback through multiple LED indicators</a:t>
            </a:r>
          </a:p>
          <a:p>
            <a:pPr algn="l" marL="647700" indent="-323850" lvl="1">
              <a:lnSpc>
                <a:spcPts val="4920"/>
              </a:lnSpc>
              <a:buFont typeface="Arial"/>
              <a:buChar char="•"/>
            </a:pPr>
            <a:r>
              <a:rPr lang="en-US" sz="3000">
                <a:solidFill>
                  <a:srgbClr val="000000"/>
                </a:solidFill>
                <a:latin typeface="Alatsi"/>
                <a:ea typeface="Alatsi"/>
                <a:cs typeface="Alatsi"/>
                <a:sym typeface="Alatsi"/>
              </a:rPr>
              <a:t>Synchronises state across all display components</a:t>
            </a:r>
          </a:p>
        </p:txBody>
      </p:sp>
      <p:sp>
        <p:nvSpPr>
          <p:cNvPr name="TextBox 23" id="23"/>
          <p:cNvSpPr txBox="true"/>
          <p:nvPr/>
        </p:nvSpPr>
        <p:spPr>
          <a:xfrm rot="0">
            <a:off x="12151851" y="3795913"/>
            <a:ext cx="5581793" cy="4299587"/>
          </a:xfrm>
          <a:prstGeom prst="rect">
            <a:avLst/>
          </a:prstGeom>
        </p:spPr>
        <p:txBody>
          <a:bodyPr anchor="t" rtlCol="false" tIns="0" lIns="0" bIns="0" rIns="0">
            <a:spAutoFit/>
          </a:bodyPr>
          <a:lstStyle/>
          <a:p>
            <a:pPr algn="l">
              <a:lnSpc>
                <a:spcPts val="4919"/>
              </a:lnSpc>
            </a:pPr>
            <a:r>
              <a:rPr lang="en-US" sz="2999">
                <a:solidFill>
                  <a:srgbClr val="000000"/>
                </a:solidFill>
                <a:latin typeface="Alatsi"/>
                <a:ea typeface="Alatsi"/>
                <a:cs typeface="Alatsi"/>
                <a:sym typeface="Alatsi"/>
              </a:rPr>
              <a:t>3</a:t>
            </a:r>
            <a:r>
              <a:rPr lang="en-US" sz="2999">
                <a:solidFill>
                  <a:srgbClr val="000000"/>
                </a:solidFill>
                <a:latin typeface="Alatsi"/>
                <a:ea typeface="Alatsi"/>
                <a:cs typeface="Alatsi"/>
                <a:sym typeface="Alatsi"/>
              </a:rPr>
              <a:t>. Predictive System:</a:t>
            </a:r>
          </a:p>
          <a:p>
            <a:pPr algn="l" marL="647694" indent="-323847" lvl="1">
              <a:lnSpc>
                <a:spcPts val="4919"/>
              </a:lnSpc>
              <a:buFont typeface="Arial"/>
              <a:buChar char="•"/>
            </a:pPr>
            <a:r>
              <a:rPr lang="en-US" sz="2999">
                <a:solidFill>
                  <a:srgbClr val="000000"/>
                </a:solidFill>
                <a:latin typeface="Alatsi"/>
                <a:ea typeface="Alatsi"/>
                <a:cs typeface="Alatsi"/>
                <a:sym typeface="Alatsi"/>
              </a:rPr>
              <a:t>Uses historical period data</a:t>
            </a:r>
          </a:p>
          <a:p>
            <a:pPr algn="l" marL="647694" indent="-323847" lvl="1">
              <a:lnSpc>
                <a:spcPts val="4919"/>
              </a:lnSpc>
              <a:buFont typeface="Arial"/>
              <a:buChar char="•"/>
            </a:pPr>
            <a:r>
              <a:rPr lang="en-US" sz="2999">
                <a:solidFill>
                  <a:srgbClr val="000000"/>
                </a:solidFill>
                <a:latin typeface="Alatsi"/>
                <a:ea typeface="Alatsi"/>
                <a:cs typeface="Alatsi"/>
                <a:sym typeface="Alatsi"/>
              </a:rPr>
              <a:t>Calculates cycle predictions</a:t>
            </a:r>
          </a:p>
          <a:p>
            <a:pPr algn="l" marL="647694" indent="-323847" lvl="1">
              <a:lnSpc>
                <a:spcPts val="4919"/>
              </a:lnSpc>
              <a:buFont typeface="Arial"/>
              <a:buChar char="•"/>
            </a:pPr>
            <a:r>
              <a:rPr lang="en-US" sz="2999">
                <a:solidFill>
                  <a:srgbClr val="000000"/>
                </a:solidFill>
                <a:latin typeface="Alatsi"/>
                <a:ea typeface="Alatsi"/>
                <a:cs typeface="Alatsi"/>
                <a:sym typeface="Alatsi"/>
              </a:rPr>
              <a:t>Upda</a:t>
            </a:r>
            <a:r>
              <a:rPr lang="en-US" sz="2999">
                <a:solidFill>
                  <a:srgbClr val="000000"/>
                </a:solidFill>
                <a:latin typeface="Alatsi"/>
                <a:ea typeface="Alatsi"/>
                <a:cs typeface="Alatsi"/>
                <a:sym typeface="Alatsi"/>
              </a:rPr>
              <a:t>tes 20-LED ring display with phase predictions</a:t>
            </a:r>
          </a:p>
          <a:p>
            <a:pPr algn="l" marL="647694" indent="-323847" lvl="1">
              <a:lnSpc>
                <a:spcPts val="4919"/>
              </a:lnSpc>
              <a:buFont typeface="Arial"/>
              <a:buChar char="•"/>
            </a:pPr>
            <a:r>
              <a:rPr lang="en-US" sz="2999">
                <a:solidFill>
                  <a:srgbClr val="000000"/>
                </a:solidFill>
                <a:latin typeface="Alatsi"/>
                <a:ea typeface="Alatsi"/>
                <a:cs typeface="Alatsi"/>
                <a:sym typeface="Alatsi"/>
              </a:rPr>
              <a:t>Colour codes different phases for intuitive understanding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91340" y="3770925"/>
            <a:ext cx="14705320" cy="4437243"/>
          </a:xfrm>
          <a:prstGeom prst="rect">
            <a:avLst/>
          </a:prstGeom>
        </p:spPr>
        <p:txBody>
          <a:bodyPr anchor="t" rtlCol="false" tIns="0" lIns="0" bIns="0" rIns="0">
            <a:spAutoFit/>
          </a:bodyPr>
          <a:lstStyle/>
          <a:p>
            <a:pPr algn="l" marL="902546" indent="-451273" lvl="1">
              <a:lnSpc>
                <a:spcPts val="5852"/>
              </a:lnSpc>
              <a:buFont typeface="Arial"/>
              <a:buChar char="•"/>
            </a:pPr>
            <a:r>
              <a:rPr lang="en-US" sz="4180">
                <a:solidFill>
                  <a:srgbClr val="000000"/>
                </a:solidFill>
                <a:latin typeface="Alatsi"/>
                <a:ea typeface="Alatsi"/>
                <a:cs typeface="Alatsi"/>
                <a:sym typeface="Alatsi"/>
              </a:rPr>
              <a:t>During menstruation, many users experience fatigue, discomfort and pain</a:t>
            </a:r>
          </a:p>
          <a:p>
            <a:pPr algn="l" marL="902546" indent="-451273" lvl="1">
              <a:lnSpc>
                <a:spcPts val="5852"/>
              </a:lnSpc>
              <a:buFont typeface="Arial"/>
              <a:buChar char="•"/>
            </a:pPr>
            <a:r>
              <a:rPr lang="en-US" sz="4180">
                <a:solidFill>
                  <a:srgbClr val="000000"/>
                </a:solidFill>
                <a:latin typeface="Alatsi"/>
                <a:ea typeface="Alatsi"/>
                <a:cs typeface="Alatsi"/>
                <a:sym typeface="Alatsi"/>
              </a:rPr>
              <a:t>Limited mobility can make routine tasks harder</a:t>
            </a:r>
          </a:p>
          <a:p>
            <a:pPr algn="l" marL="902546" indent="-451273" lvl="1">
              <a:lnSpc>
                <a:spcPts val="5852"/>
              </a:lnSpc>
              <a:buFont typeface="Arial"/>
              <a:buChar char="•"/>
            </a:pPr>
            <a:r>
              <a:rPr lang="en-US" sz="4180">
                <a:solidFill>
                  <a:srgbClr val="000000"/>
                </a:solidFill>
                <a:latin typeface="Alatsi"/>
                <a:ea typeface="Alatsi"/>
                <a:cs typeface="Alatsi"/>
                <a:sym typeface="Alatsi"/>
              </a:rPr>
              <a:t>Emotional and physical symptoms fluctuate during the cycle</a:t>
            </a:r>
          </a:p>
          <a:p>
            <a:pPr algn="l" marL="902546" indent="-451273" lvl="1">
              <a:lnSpc>
                <a:spcPts val="5852"/>
              </a:lnSpc>
              <a:buFont typeface="Arial"/>
              <a:buChar char="•"/>
            </a:pPr>
            <a:r>
              <a:rPr lang="en-US" sz="4180">
                <a:solidFill>
                  <a:srgbClr val="000000"/>
                </a:solidFill>
                <a:latin typeface="Alatsi"/>
                <a:ea typeface="Alatsi"/>
                <a:cs typeface="Alatsi"/>
                <a:sym typeface="Alatsi"/>
              </a:rPr>
              <a:t>There are g</a:t>
            </a:r>
            <a:r>
              <a:rPr lang="en-US" sz="4180">
                <a:solidFill>
                  <a:srgbClr val="000000"/>
                </a:solidFill>
                <a:latin typeface="Alatsi"/>
                <a:ea typeface="Alatsi"/>
                <a:cs typeface="Alatsi"/>
                <a:sym typeface="Alatsi"/>
              </a:rPr>
              <a:t>aps in personalised care and reminders</a:t>
            </a:r>
          </a:p>
          <a:p>
            <a:pPr algn="l">
              <a:lnSpc>
                <a:spcPts val="5852"/>
              </a:lnSpc>
            </a:pPr>
          </a:p>
        </p:txBody>
      </p:sp>
      <p:sp>
        <p:nvSpPr>
          <p:cNvPr name="AutoShape 4" id="4"/>
          <p:cNvSpPr/>
          <p:nvPr/>
        </p:nvSpPr>
        <p:spPr>
          <a:xfrm>
            <a:off x="-260599" y="9061267"/>
            <a:ext cx="7105264" cy="19050"/>
          </a:xfrm>
          <a:prstGeom prst="line">
            <a:avLst/>
          </a:prstGeom>
          <a:ln cap="flat" w="114300">
            <a:solidFill>
              <a:srgbClr val="E9C7C6"/>
            </a:solidFill>
            <a:prstDash val="solid"/>
            <a:headEnd type="none" len="sm" w="sm"/>
            <a:tailEnd type="none" len="sm" w="sm"/>
          </a:ln>
        </p:spPr>
      </p:sp>
      <p:sp>
        <p:nvSpPr>
          <p:cNvPr name="AutoShape 5" id="5"/>
          <p:cNvSpPr/>
          <p:nvPr/>
        </p:nvSpPr>
        <p:spPr>
          <a:xfrm>
            <a:off x="6337497" y="9080317"/>
            <a:ext cx="12197936" cy="0"/>
          </a:xfrm>
          <a:prstGeom prst="line">
            <a:avLst/>
          </a:prstGeom>
          <a:ln cap="flat" w="114300">
            <a:solidFill>
              <a:srgbClr val="E9C7C6"/>
            </a:solidFill>
            <a:prstDash val="solid"/>
            <a:headEnd type="none" len="sm" w="sm"/>
            <a:tailEnd type="none" len="sm" w="sm"/>
          </a:ln>
        </p:spPr>
      </p:sp>
      <p:sp>
        <p:nvSpPr>
          <p:cNvPr name="TextBox 6" id="6"/>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The Problem</a:t>
            </a:r>
          </a:p>
        </p:txBody>
      </p:sp>
      <p:sp>
        <p:nvSpPr>
          <p:cNvPr name="Freeform 7" id="7"/>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962989" y="2431767"/>
            <a:ext cx="10362021" cy="920905"/>
          </a:xfrm>
          <a:prstGeom prst="rect">
            <a:avLst/>
          </a:prstGeom>
        </p:spPr>
        <p:txBody>
          <a:bodyPr anchor="t" rtlCol="false" tIns="0" lIns="0" bIns="0" rIns="0">
            <a:spAutoFit/>
          </a:bodyPr>
          <a:lstStyle/>
          <a:p>
            <a:pPr algn="ctr">
              <a:lnSpc>
                <a:spcPts val="7516"/>
              </a:lnSpc>
            </a:pPr>
            <a:r>
              <a:rPr lang="en-US" sz="5368">
                <a:solidFill>
                  <a:srgbClr val="EB9391"/>
                </a:solidFill>
                <a:latin typeface="Abhaya Libre"/>
                <a:ea typeface="Abhaya Libre"/>
                <a:cs typeface="Abhaya Libre"/>
                <a:sym typeface="Abhaya Libre"/>
              </a:rPr>
              <a:t>Support during menstruation</a:t>
            </a:r>
          </a:p>
        </p:txBody>
      </p:sp>
      <p:sp>
        <p:nvSpPr>
          <p:cNvPr name="AutoShape 9" id="9"/>
          <p:cNvSpPr/>
          <p:nvPr/>
        </p:nvSpPr>
        <p:spPr>
          <a:xfrm>
            <a:off x="-782334" y="2944608"/>
            <a:ext cx="5469962" cy="0"/>
          </a:xfrm>
          <a:prstGeom prst="line">
            <a:avLst/>
          </a:prstGeom>
          <a:ln cap="flat" w="114300">
            <a:solidFill>
              <a:srgbClr val="E9C7C6"/>
            </a:solidFill>
            <a:prstDash val="solid"/>
            <a:headEnd type="none" len="sm" w="sm"/>
            <a:tailEnd type="none" len="sm" w="sm"/>
          </a:ln>
        </p:spPr>
      </p:sp>
      <p:sp>
        <p:nvSpPr>
          <p:cNvPr name="AutoShape 10" id="10"/>
          <p:cNvSpPr/>
          <p:nvPr/>
        </p:nvSpPr>
        <p:spPr>
          <a:xfrm>
            <a:off x="13560396" y="2944608"/>
            <a:ext cx="12401707" cy="0"/>
          </a:xfrm>
          <a:prstGeom prst="line">
            <a:avLst/>
          </a:prstGeom>
          <a:ln cap="flat" w="114300">
            <a:solidFill>
              <a:srgbClr val="E9C7C6"/>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91340" y="885825"/>
            <a:ext cx="14705320" cy="1292855"/>
          </a:xfrm>
          <a:prstGeom prst="rect">
            <a:avLst/>
          </a:prstGeom>
        </p:spPr>
        <p:txBody>
          <a:bodyPr anchor="t" rtlCol="false" tIns="0" lIns="0" bIns="0" rIns="0">
            <a:spAutoFit/>
          </a:bodyPr>
          <a:lstStyle/>
          <a:p>
            <a:pPr algn="ctr">
              <a:lnSpc>
                <a:spcPts val="10640"/>
              </a:lnSpc>
            </a:pPr>
            <a:r>
              <a:rPr lang="en-US" sz="7600">
                <a:solidFill>
                  <a:srgbClr val="000000"/>
                </a:solidFill>
                <a:latin typeface="Alatsi"/>
                <a:ea typeface="Alatsi"/>
                <a:cs typeface="Alatsi"/>
                <a:sym typeface="Alatsi"/>
              </a:rPr>
              <a:t>Demonstration Video</a:t>
            </a:r>
          </a:p>
        </p:txBody>
      </p:sp>
      <p:sp>
        <p:nvSpPr>
          <p:cNvPr name="Freeform 4" id="4"/>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2796908" y="2428454"/>
            <a:ext cx="12694185" cy="7140479"/>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918390" y="866775"/>
            <a:ext cx="1045121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Chal</a:t>
            </a:r>
            <a:r>
              <a:rPr lang="en-US" sz="8499">
                <a:solidFill>
                  <a:srgbClr val="000000"/>
                </a:solidFill>
                <a:latin typeface="Alatsi"/>
                <a:ea typeface="Alatsi"/>
                <a:cs typeface="Alatsi"/>
                <a:sym typeface="Alatsi"/>
              </a:rPr>
              <a:t>lenges Faced</a:t>
            </a:r>
          </a:p>
        </p:txBody>
      </p:sp>
      <p:grpSp>
        <p:nvGrpSpPr>
          <p:cNvPr name="Group 3" id="3"/>
          <p:cNvGrpSpPr/>
          <p:nvPr/>
        </p:nvGrpSpPr>
        <p:grpSpPr>
          <a:xfrm rot="0">
            <a:off x="586502" y="3455864"/>
            <a:ext cx="5216880" cy="6403794"/>
            <a:chOff x="0" y="0"/>
            <a:chExt cx="1393362" cy="1710372"/>
          </a:xfrm>
        </p:grpSpPr>
        <p:sp>
          <p:nvSpPr>
            <p:cNvPr name="Freeform 4" id="4"/>
            <p:cNvSpPr/>
            <p:nvPr/>
          </p:nvSpPr>
          <p:spPr>
            <a:xfrm flipH="false" flipV="false" rot="0">
              <a:off x="0" y="0"/>
              <a:ext cx="1393362" cy="1710372"/>
            </a:xfrm>
            <a:custGeom>
              <a:avLst/>
              <a:gdLst/>
              <a:ahLst/>
              <a:cxnLst/>
              <a:rect r="r" b="b" t="t" l="l"/>
              <a:pathLst>
                <a:path h="1710372" w="1393362">
                  <a:moveTo>
                    <a:pt x="75685" y="0"/>
                  </a:moveTo>
                  <a:lnTo>
                    <a:pt x="1317677" y="0"/>
                  </a:lnTo>
                  <a:cubicBezTo>
                    <a:pt x="1359477" y="0"/>
                    <a:pt x="1393362" y="33885"/>
                    <a:pt x="1393362" y="75685"/>
                  </a:cubicBezTo>
                  <a:lnTo>
                    <a:pt x="1393362" y="1634687"/>
                  </a:lnTo>
                  <a:cubicBezTo>
                    <a:pt x="1393362" y="1676486"/>
                    <a:pt x="1359477" y="1710372"/>
                    <a:pt x="1317677" y="1710372"/>
                  </a:cubicBezTo>
                  <a:lnTo>
                    <a:pt x="75685" y="1710372"/>
                  </a:lnTo>
                  <a:cubicBezTo>
                    <a:pt x="33885" y="1710372"/>
                    <a:pt x="0" y="1676486"/>
                    <a:pt x="0" y="1634687"/>
                  </a:cubicBezTo>
                  <a:lnTo>
                    <a:pt x="0" y="75685"/>
                  </a:lnTo>
                  <a:cubicBezTo>
                    <a:pt x="0" y="33885"/>
                    <a:pt x="33885" y="0"/>
                    <a:pt x="75685" y="0"/>
                  </a:cubicBezTo>
                  <a:close/>
                </a:path>
              </a:pathLst>
            </a:custGeom>
            <a:solidFill>
              <a:srgbClr val="E9C7C6"/>
            </a:solidFill>
          </p:spPr>
        </p:sp>
        <p:sp>
          <p:nvSpPr>
            <p:cNvPr name="TextBox 5" id="5"/>
            <p:cNvSpPr txBox="true"/>
            <p:nvPr/>
          </p:nvSpPr>
          <p:spPr>
            <a:xfrm>
              <a:off x="0" y="-38100"/>
              <a:ext cx="1393362" cy="1748472"/>
            </a:xfrm>
            <a:prstGeom prst="rect">
              <a:avLst/>
            </a:prstGeom>
          </p:spPr>
          <p:txBody>
            <a:bodyPr anchor="ctr" rtlCol="false" tIns="50094" lIns="50094" bIns="50094" rIns="50094"/>
            <a:lstStyle/>
            <a:p>
              <a:pPr algn="ctr">
                <a:lnSpc>
                  <a:spcPts val="2659"/>
                </a:lnSpc>
              </a:pPr>
            </a:p>
          </p:txBody>
        </p:sp>
      </p:grpSp>
      <p:sp>
        <p:nvSpPr>
          <p:cNvPr name="TextBox 6" id="6"/>
          <p:cNvSpPr txBox="true"/>
          <p:nvPr/>
        </p:nvSpPr>
        <p:spPr>
          <a:xfrm rot="0">
            <a:off x="824511" y="4363808"/>
            <a:ext cx="4620955" cy="4684301"/>
          </a:xfrm>
          <a:prstGeom prst="rect">
            <a:avLst/>
          </a:prstGeom>
        </p:spPr>
        <p:txBody>
          <a:bodyPr anchor="t" rtlCol="false" tIns="0" lIns="0" bIns="0" rIns="0">
            <a:spAutoFit/>
          </a:bodyPr>
          <a:lstStyle/>
          <a:p>
            <a:pPr algn="l">
              <a:lnSpc>
                <a:spcPts val="4134"/>
              </a:lnSpc>
            </a:pPr>
            <a:r>
              <a:rPr lang="en-US" sz="2953">
                <a:solidFill>
                  <a:srgbClr val="000000"/>
                </a:solidFill>
                <a:latin typeface="Alatsi"/>
                <a:ea typeface="Alatsi"/>
                <a:cs typeface="Alatsi"/>
                <a:sym typeface="Alatsi"/>
              </a:rPr>
              <a:t>Hardwa</a:t>
            </a:r>
            <a:r>
              <a:rPr lang="en-US" sz="2953">
                <a:solidFill>
                  <a:srgbClr val="000000"/>
                </a:solidFill>
                <a:latin typeface="Alatsi"/>
                <a:ea typeface="Alatsi"/>
                <a:cs typeface="Alatsi"/>
                <a:sym typeface="Alatsi"/>
              </a:rPr>
              <a:t>re was only available in the lab, which had restricted opening hours, especially during the Easter break when team members were off campus. This made it harder and slower to test hardware-dependent features.</a:t>
            </a:r>
          </a:p>
        </p:txBody>
      </p:sp>
      <p:sp>
        <p:nvSpPr>
          <p:cNvPr name="TextBox 7" id="7"/>
          <p:cNvSpPr txBox="true"/>
          <p:nvPr/>
        </p:nvSpPr>
        <p:spPr>
          <a:xfrm rot="0">
            <a:off x="446670" y="2734685"/>
            <a:ext cx="4846396" cy="1356634"/>
          </a:xfrm>
          <a:prstGeom prst="rect">
            <a:avLst/>
          </a:prstGeom>
        </p:spPr>
        <p:txBody>
          <a:bodyPr anchor="t" rtlCol="false" tIns="0" lIns="0" bIns="0" rIns="0">
            <a:spAutoFit/>
          </a:bodyPr>
          <a:lstStyle/>
          <a:p>
            <a:pPr algn="l">
              <a:lnSpc>
                <a:spcPts val="5411"/>
              </a:lnSpc>
            </a:pPr>
            <a:r>
              <a:rPr lang="en-US" sz="3865">
                <a:solidFill>
                  <a:srgbClr val="000000"/>
                </a:solidFill>
                <a:latin typeface="Alatsi"/>
                <a:ea typeface="Alatsi"/>
                <a:cs typeface="Alatsi"/>
                <a:sym typeface="Alatsi"/>
              </a:rPr>
              <a:t>Lim</a:t>
            </a:r>
            <a:r>
              <a:rPr lang="en-US" sz="3865">
                <a:solidFill>
                  <a:srgbClr val="000000"/>
                </a:solidFill>
                <a:latin typeface="Alatsi"/>
                <a:ea typeface="Alatsi"/>
                <a:cs typeface="Alatsi"/>
                <a:sym typeface="Alatsi"/>
              </a:rPr>
              <a:t>ited Hardware Access</a:t>
            </a:r>
          </a:p>
        </p:txBody>
      </p:sp>
      <p:sp>
        <p:nvSpPr>
          <p:cNvPr name="Freeform 8" id="8"/>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188415" y="3455864"/>
            <a:ext cx="5911169" cy="6403794"/>
            <a:chOff x="0" y="0"/>
            <a:chExt cx="1578798" cy="1710372"/>
          </a:xfrm>
        </p:grpSpPr>
        <p:sp>
          <p:nvSpPr>
            <p:cNvPr name="Freeform 11" id="11"/>
            <p:cNvSpPr/>
            <p:nvPr/>
          </p:nvSpPr>
          <p:spPr>
            <a:xfrm flipH="false" flipV="false" rot="0">
              <a:off x="0" y="0"/>
              <a:ext cx="1578798" cy="1710372"/>
            </a:xfrm>
            <a:custGeom>
              <a:avLst/>
              <a:gdLst/>
              <a:ahLst/>
              <a:cxnLst/>
              <a:rect r="r" b="b" t="t" l="l"/>
              <a:pathLst>
                <a:path h="1710372" w="1578798">
                  <a:moveTo>
                    <a:pt x="66795" y="0"/>
                  </a:moveTo>
                  <a:lnTo>
                    <a:pt x="1512003" y="0"/>
                  </a:lnTo>
                  <a:cubicBezTo>
                    <a:pt x="1529718" y="0"/>
                    <a:pt x="1546708" y="7037"/>
                    <a:pt x="1559234" y="19564"/>
                  </a:cubicBezTo>
                  <a:cubicBezTo>
                    <a:pt x="1571761" y="32090"/>
                    <a:pt x="1578798" y="49080"/>
                    <a:pt x="1578798" y="66795"/>
                  </a:cubicBezTo>
                  <a:lnTo>
                    <a:pt x="1578798" y="1643576"/>
                  </a:lnTo>
                  <a:cubicBezTo>
                    <a:pt x="1578798" y="1661292"/>
                    <a:pt x="1571761" y="1678281"/>
                    <a:pt x="1559234" y="1690808"/>
                  </a:cubicBezTo>
                  <a:cubicBezTo>
                    <a:pt x="1546708" y="1703334"/>
                    <a:pt x="1529718" y="1710372"/>
                    <a:pt x="1512003" y="1710372"/>
                  </a:cubicBezTo>
                  <a:lnTo>
                    <a:pt x="66795" y="1710372"/>
                  </a:lnTo>
                  <a:cubicBezTo>
                    <a:pt x="29905" y="1710372"/>
                    <a:pt x="0" y="1680466"/>
                    <a:pt x="0" y="1643576"/>
                  </a:cubicBezTo>
                  <a:lnTo>
                    <a:pt x="0" y="66795"/>
                  </a:lnTo>
                  <a:cubicBezTo>
                    <a:pt x="0" y="49080"/>
                    <a:pt x="7037" y="32090"/>
                    <a:pt x="19564" y="19564"/>
                  </a:cubicBezTo>
                  <a:cubicBezTo>
                    <a:pt x="32090" y="7037"/>
                    <a:pt x="49080" y="0"/>
                    <a:pt x="66795" y="0"/>
                  </a:cubicBezTo>
                  <a:close/>
                </a:path>
              </a:pathLst>
            </a:custGeom>
            <a:solidFill>
              <a:srgbClr val="E9C7C6"/>
            </a:solidFill>
          </p:spPr>
        </p:sp>
        <p:sp>
          <p:nvSpPr>
            <p:cNvPr name="TextBox 12" id="12"/>
            <p:cNvSpPr txBox="true"/>
            <p:nvPr/>
          </p:nvSpPr>
          <p:spPr>
            <a:xfrm>
              <a:off x="0" y="-38100"/>
              <a:ext cx="1578798" cy="1748472"/>
            </a:xfrm>
            <a:prstGeom prst="rect">
              <a:avLst/>
            </a:prstGeom>
          </p:spPr>
          <p:txBody>
            <a:bodyPr anchor="ctr" rtlCol="false" tIns="50094" lIns="50094" bIns="50094" rIns="50094"/>
            <a:lstStyle/>
            <a:p>
              <a:pPr algn="ctr">
                <a:lnSpc>
                  <a:spcPts val="2659"/>
                </a:lnSpc>
              </a:pPr>
            </a:p>
          </p:txBody>
        </p:sp>
      </p:grpSp>
      <p:sp>
        <p:nvSpPr>
          <p:cNvPr name="TextBox 13" id="13"/>
          <p:cNvSpPr txBox="true"/>
          <p:nvPr/>
        </p:nvSpPr>
        <p:spPr>
          <a:xfrm rot="0">
            <a:off x="6441930" y="4211465"/>
            <a:ext cx="5766516" cy="5206764"/>
          </a:xfrm>
          <a:prstGeom prst="rect">
            <a:avLst/>
          </a:prstGeom>
        </p:spPr>
        <p:txBody>
          <a:bodyPr anchor="t" rtlCol="false" tIns="0" lIns="0" bIns="0" rIns="0">
            <a:spAutoFit/>
          </a:bodyPr>
          <a:lstStyle/>
          <a:p>
            <a:pPr algn="l">
              <a:lnSpc>
                <a:spcPts val="4134"/>
              </a:lnSpc>
            </a:pPr>
            <a:r>
              <a:rPr lang="en-US" sz="2953">
                <a:solidFill>
                  <a:srgbClr val="000000"/>
                </a:solidFill>
                <a:latin typeface="Alatsi"/>
                <a:ea typeface="Alatsi"/>
                <a:cs typeface="Alatsi"/>
                <a:sym typeface="Alatsi"/>
              </a:rPr>
              <a:t>Updating N</a:t>
            </a:r>
            <a:r>
              <a:rPr lang="en-US" sz="2953">
                <a:solidFill>
                  <a:srgbClr val="000000"/>
                </a:solidFill>
                <a:latin typeface="Alatsi"/>
                <a:ea typeface="Alatsi"/>
                <a:cs typeface="Alatsi"/>
                <a:sym typeface="Alatsi"/>
              </a:rPr>
              <a:t>ode-RED and supporting libraries on the Raspberry Pi was difficult, limiting some feature implementations. While we explored integrating a custom Node.js + Express + SQLite platform, deployment complexity led us to use Node-RED's built-in Dashboard for a more stable and maintainable interface.</a:t>
            </a:r>
          </a:p>
        </p:txBody>
      </p:sp>
      <p:sp>
        <p:nvSpPr>
          <p:cNvPr name="TextBox 14" id="14"/>
          <p:cNvSpPr txBox="true"/>
          <p:nvPr/>
        </p:nvSpPr>
        <p:spPr>
          <a:xfrm rot="0">
            <a:off x="6188415" y="2583638"/>
            <a:ext cx="5566934" cy="1356634"/>
          </a:xfrm>
          <a:prstGeom prst="rect">
            <a:avLst/>
          </a:prstGeom>
        </p:spPr>
        <p:txBody>
          <a:bodyPr anchor="t" rtlCol="false" tIns="0" lIns="0" bIns="0" rIns="0">
            <a:spAutoFit/>
          </a:bodyPr>
          <a:lstStyle/>
          <a:p>
            <a:pPr algn="l">
              <a:lnSpc>
                <a:spcPts val="5411"/>
              </a:lnSpc>
            </a:pPr>
            <a:r>
              <a:rPr lang="en-US" sz="3865">
                <a:solidFill>
                  <a:srgbClr val="000000"/>
                </a:solidFill>
                <a:latin typeface="Alatsi"/>
                <a:ea typeface="Alatsi"/>
                <a:cs typeface="Alatsi"/>
                <a:sym typeface="Alatsi"/>
              </a:rPr>
              <a:t>Integ</a:t>
            </a:r>
            <a:r>
              <a:rPr lang="en-US" sz="3865">
                <a:solidFill>
                  <a:srgbClr val="000000"/>
                </a:solidFill>
                <a:latin typeface="Alatsi"/>
                <a:ea typeface="Alatsi"/>
                <a:cs typeface="Alatsi"/>
                <a:sym typeface="Alatsi"/>
              </a:rPr>
              <a:t>ration &amp; Compatibility Challenges</a:t>
            </a:r>
          </a:p>
        </p:txBody>
      </p:sp>
      <p:grpSp>
        <p:nvGrpSpPr>
          <p:cNvPr name="Group 15" id="15"/>
          <p:cNvGrpSpPr/>
          <p:nvPr/>
        </p:nvGrpSpPr>
        <p:grpSpPr>
          <a:xfrm rot="0">
            <a:off x="12647412" y="3528385"/>
            <a:ext cx="5216880" cy="6403794"/>
            <a:chOff x="0" y="0"/>
            <a:chExt cx="1393362" cy="1710372"/>
          </a:xfrm>
        </p:grpSpPr>
        <p:sp>
          <p:nvSpPr>
            <p:cNvPr name="Freeform 16" id="16"/>
            <p:cNvSpPr/>
            <p:nvPr/>
          </p:nvSpPr>
          <p:spPr>
            <a:xfrm flipH="false" flipV="false" rot="0">
              <a:off x="0" y="0"/>
              <a:ext cx="1393362" cy="1710372"/>
            </a:xfrm>
            <a:custGeom>
              <a:avLst/>
              <a:gdLst/>
              <a:ahLst/>
              <a:cxnLst/>
              <a:rect r="r" b="b" t="t" l="l"/>
              <a:pathLst>
                <a:path h="1710372" w="1393362">
                  <a:moveTo>
                    <a:pt x="75685" y="0"/>
                  </a:moveTo>
                  <a:lnTo>
                    <a:pt x="1317677" y="0"/>
                  </a:lnTo>
                  <a:cubicBezTo>
                    <a:pt x="1359477" y="0"/>
                    <a:pt x="1393362" y="33885"/>
                    <a:pt x="1393362" y="75685"/>
                  </a:cubicBezTo>
                  <a:lnTo>
                    <a:pt x="1393362" y="1634687"/>
                  </a:lnTo>
                  <a:cubicBezTo>
                    <a:pt x="1393362" y="1676486"/>
                    <a:pt x="1359477" y="1710372"/>
                    <a:pt x="1317677" y="1710372"/>
                  </a:cubicBezTo>
                  <a:lnTo>
                    <a:pt x="75685" y="1710372"/>
                  </a:lnTo>
                  <a:cubicBezTo>
                    <a:pt x="33885" y="1710372"/>
                    <a:pt x="0" y="1676486"/>
                    <a:pt x="0" y="1634687"/>
                  </a:cubicBezTo>
                  <a:lnTo>
                    <a:pt x="0" y="75685"/>
                  </a:lnTo>
                  <a:cubicBezTo>
                    <a:pt x="0" y="33885"/>
                    <a:pt x="33885" y="0"/>
                    <a:pt x="75685" y="0"/>
                  </a:cubicBezTo>
                  <a:close/>
                </a:path>
              </a:pathLst>
            </a:custGeom>
            <a:solidFill>
              <a:srgbClr val="E9C7C6"/>
            </a:solidFill>
          </p:spPr>
        </p:sp>
        <p:sp>
          <p:nvSpPr>
            <p:cNvPr name="TextBox 17" id="17"/>
            <p:cNvSpPr txBox="true"/>
            <p:nvPr/>
          </p:nvSpPr>
          <p:spPr>
            <a:xfrm>
              <a:off x="0" y="-38100"/>
              <a:ext cx="1393362" cy="1748472"/>
            </a:xfrm>
            <a:prstGeom prst="rect">
              <a:avLst/>
            </a:prstGeom>
          </p:spPr>
          <p:txBody>
            <a:bodyPr anchor="ctr" rtlCol="false" tIns="50094" lIns="50094" bIns="50094" rIns="50094"/>
            <a:lstStyle/>
            <a:p>
              <a:pPr algn="ctr">
                <a:lnSpc>
                  <a:spcPts val="2659"/>
                </a:lnSpc>
              </a:pPr>
            </a:p>
          </p:txBody>
        </p:sp>
      </p:grpSp>
      <p:sp>
        <p:nvSpPr>
          <p:cNvPr name="TextBox 18" id="18"/>
          <p:cNvSpPr txBox="true"/>
          <p:nvPr/>
        </p:nvSpPr>
        <p:spPr>
          <a:xfrm rot="0">
            <a:off x="12846621" y="4138943"/>
            <a:ext cx="5017671" cy="5729227"/>
          </a:xfrm>
          <a:prstGeom prst="rect">
            <a:avLst/>
          </a:prstGeom>
        </p:spPr>
        <p:txBody>
          <a:bodyPr anchor="t" rtlCol="false" tIns="0" lIns="0" bIns="0" rIns="0">
            <a:spAutoFit/>
          </a:bodyPr>
          <a:lstStyle/>
          <a:p>
            <a:pPr algn="l">
              <a:lnSpc>
                <a:spcPts val="4134"/>
              </a:lnSpc>
            </a:pPr>
            <a:r>
              <a:rPr lang="en-US" sz="2953">
                <a:solidFill>
                  <a:srgbClr val="000000"/>
                </a:solidFill>
                <a:latin typeface="Alatsi"/>
                <a:ea typeface="Alatsi"/>
                <a:cs typeface="Alatsi"/>
                <a:sym typeface="Alatsi"/>
              </a:rPr>
              <a:t>W</a:t>
            </a:r>
            <a:r>
              <a:rPr lang="en-US" sz="2953">
                <a:solidFill>
                  <a:srgbClr val="000000"/>
                </a:solidFill>
                <a:latin typeface="Alatsi"/>
                <a:ea typeface="Alatsi"/>
                <a:cs typeface="Alatsi"/>
                <a:sym typeface="Alatsi"/>
              </a:rPr>
              <a:t>e initially considered a cloud database to support larger datasets and enable ML-based predictions, but compatibility issues and setup complexity made this unfeasible. We used a local database with simple averaging for predictions, and UI limitations restricted visible data to the last 10 entries.</a:t>
            </a:r>
          </a:p>
        </p:txBody>
      </p:sp>
      <p:sp>
        <p:nvSpPr>
          <p:cNvPr name="TextBox 19" id="19"/>
          <p:cNvSpPr txBox="true"/>
          <p:nvPr/>
        </p:nvSpPr>
        <p:spPr>
          <a:xfrm rot="0">
            <a:off x="12700541" y="2734685"/>
            <a:ext cx="5570523" cy="1356634"/>
          </a:xfrm>
          <a:prstGeom prst="rect">
            <a:avLst/>
          </a:prstGeom>
        </p:spPr>
        <p:txBody>
          <a:bodyPr anchor="t" rtlCol="false" tIns="0" lIns="0" bIns="0" rIns="0">
            <a:spAutoFit/>
          </a:bodyPr>
          <a:lstStyle/>
          <a:p>
            <a:pPr algn="l">
              <a:lnSpc>
                <a:spcPts val="5411"/>
              </a:lnSpc>
            </a:pPr>
            <a:r>
              <a:rPr lang="en-US" sz="3865">
                <a:solidFill>
                  <a:srgbClr val="000000"/>
                </a:solidFill>
                <a:latin typeface="Alatsi"/>
                <a:ea typeface="Alatsi"/>
                <a:cs typeface="Alatsi"/>
                <a:sym typeface="Alatsi"/>
              </a:rPr>
              <a:t>Da</a:t>
            </a:r>
            <a:r>
              <a:rPr lang="en-US" sz="3865">
                <a:solidFill>
                  <a:srgbClr val="000000"/>
                </a:solidFill>
                <a:latin typeface="Alatsi"/>
                <a:ea typeface="Alatsi"/>
                <a:cs typeface="Alatsi"/>
                <a:sym typeface="Alatsi"/>
              </a:rPr>
              <a:t>tabase &amp; Prediction Constraints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586502" y="3455864"/>
            <a:ext cx="16990969" cy="6403794"/>
            <a:chOff x="0" y="0"/>
            <a:chExt cx="4538071" cy="1710372"/>
          </a:xfrm>
        </p:grpSpPr>
        <p:sp>
          <p:nvSpPr>
            <p:cNvPr name="Freeform 3" id="3"/>
            <p:cNvSpPr/>
            <p:nvPr/>
          </p:nvSpPr>
          <p:spPr>
            <a:xfrm flipH="false" flipV="false" rot="0">
              <a:off x="0" y="0"/>
              <a:ext cx="4538071" cy="1710372"/>
            </a:xfrm>
            <a:custGeom>
              <a:avLst/>
              <a:gdLst/>
              <a:ahLst/>
              <a:cxnLst/>
              <a:rect r="r" b="b" t="t" l="l"/>
              <a:pathLst>
                <a:path h="1710372" w="4538071">
                  <a:moveTo>
                    <a:pt x="23238" y="0"/>
                  </a:moveTo>
                  <a:lnTo>
                    <a:pt x="4514833" y="0"/>
                  </a:lnTo>
                  <a:cubicBezTo>
                    <a:pt x="4520996" y="0"/>
                    <a:pt x="4526907" y="2448"/>
                    <a:pt x="4531265" y="6806"/>
                  </a:cubicBezTo>
                  <a:cubicBezTo>
                    <a:pt x="4535623" y="11164"/>
                    <a:pt x="4538071" y="17075"/>
                    <a:pt x="4538071" y="23238"/>
                  </a:cubicBezTo>
                  <a:lnTo>
                    <a:pt x="4538071" y="1687133"/>
                  </a:lnTo>
                  <a:cubicBezTo>
                    <a:pt x="4538071" y="1699968"/>
                    <a:pt x="4527667" y="1710372"/>
                    <a:pt x="4514833" y="1710372"/>
                  </a:cubicBezTo>
                  <a:lnTo>
                    <a:pt x="23238" y="1710372"/>
                  </a:lnTo>
                  <a:cubicBezTo>
                    <a:pt x="10404" y="1710372"/>
                    <a:pt x="0" y="1699968"/>
                    <a:pt x="0" y="1687133"/>
                  </a:cubicBezTo>
                  <a:lnTo>
                    <a:pt x="0" y="23238"/>
                  </a:lnTo>
                  <a:cubicBezTo>
                    <a:pt x="0" y="17075"/>
                    <a:pt x="2448" y="11164"/>
                    <a:pt x="6806" y="6806"/>
                  </a:cubicBezTo>
                  <a:cubicBezTo>
                    <a:pt x="11164" y="2448"/>
                    <a:pt x="17075" y="0"/>
                    <a:pt x="23238" y="0"/>
                  </a:cubicBezTo>
                  <a:close/>
                </a:path>
              </a:pathLst>
            </a:custGeom>
            <a:solidFill>
              <a:srgbClr val="E9C7C6"/>
            </a:solidFill>
          </p:spPr>
        </p:sp>
        <p:sp>
          <p:nvSpPr>
            <p:cNvPr name="TextBox 4" id="4"/>
            <p:cNvSpPr txBox="true"/>
            <p:nvPr/>
          </p:nvSpPr>
          <p:spPr>
            <a:xfrm>
              <a:off x="0" y="-38100"/>
              <a:ext cx="4538071" cy="1748472"/>
            </a:xfrm>
            <a:prstGeom prst="rect">
              <a:avLst/>
            </a:prstGeom>
          </p:spPr>
          <p:txBody>
            <a:bodyPr anchor="ctr" rtlCol="false" tIns="50094" lIns="50094" bIns="50094" rIns="50094"/>
            <a:lstStyle/>
            <a:p>
              <a:pPr algn="ctr">
                <a:lnSpc>
                  <a:spcPts val="2659"/>
                </a:lnSpc>
              </a:pPr>
            </a:p>
          </p:txBody>
        </p:sp>
      </p:grpSp>
      <p:sp>
        <p:nvSpPr>
          <p:cNvPr name="Freeform 5" id="5"/>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831066" y="2317751"/>
            <a:ext cx="5051858" cy="3497566"/>
          </a:xfrm>
          <a:custGeom>
            <a:avLst/>
            <a:gdLst/>
            <a:ahLst/>
            <a:cxnLst/>
            <a:rect r="r" b="b" t="t" l="l"/>
            <a:pathLst>
              <a:path h="3497566" w="5051858">
                <a:moveTo>
                  <a:pt x="0" y="0"/>
                </a:moveTo>
                <a:lnTo>
                  <a:pt x="5051858" y="0"/>
                </a:lnTo>
                <a:lnTo>
                  <a:pt x="5051858" y="3497566"/>
                </a:lnTo>
                <a:lnTo>
                  <a:pt x="0" y="3497566"/>
                </a:lnTo>
                <a:lnTo>
                  <a:pt x="0" y="0"/>
                </a:lnTo>
                <a:close/>
              </a:path>
            </a:pathLst>
          </a:custGeom>
          <a:blipFill>
            <a:blip r:embed="rId5"/>
            <a:stretch>
              <a:fillRect l="-21118" t="-11110" r="-21335" b="0"/>
            </a:stretch>
          </a:blipFill>
        </p:spPr>
      </p:sp>
      <p:sp>
        <p:nvSpPr>
          <p:cNvPr name="Freeform 8" id="8"/>
          <p:cNvSpPr/>
          <p:nvPr/>
        </p:nvSpPr>
        <p:spPr>
          <a:xfrm flipH="false" flipV="false" rot="0">
            <a:off x="7377468" y="4507338"/>
            <a:ext cx="7584594" cy="3694758"/>
          </a:xfrm>
          <a:custGeom>
            <a:avLst/>
            <a:gdLst/>
            <a:ahLst/>
            <a:cxnLst/>
            <a:rect r="r" b="b" t="t" l="l"/>
            <a:pathLst>
              <a:path h="3694758" w="7584594">
                <a:moveTo>
                  <a:pt x="0" y="0"/>
                </a:moveTo>
                <a:lnTo>
                  <a:pt x="7584594" y="0"/>
                </a:lnTo>
                <a:lnTo>
                  <a:pt x="7584594" y="3694759"/>
                </a:lnTo>
                <a:lnTo>
                  <a:pt x="0" y="3694759"/>
                </a:lnTo>
                <a:lnTo>
                  <a:pt x="0" y="0"/>
                </a:lnTo>
                <a:close/>
              </a:path>
            </a:pathLst>
          </a:custGeom>
          <a:blipFill>
            <a:blip r:embed="rId6"/>
            <a:stretch>
              <a:fillRect l="0" t="0" r="-523" b="-2919"/>
            </a:stretch>
          </a:blipFill>
        </p:spPr>
      </p:sp>
      <p:sp>
        <p:nvSpPr>
          <p:cNvPr name="Freeform 9" id="9"/>
          <p:cNvSpPr/>
          <p:nvPr/>
        </p:nvSpPr>
        <p:spPr>
          <a:xfrm flipH="false" flipV="false" rot="0">
            <a:off x="14369610" y="6657761"/>
            <a:ext cx="3744201" cy="3476758"/>
          </a:xfrm>
          <a:custGeom>
            <a:avLst/>
            <a:gdLst/>
            <a:ahLst/>
            <a:cxnLst/>
            <a:rect r="r" b="b" t="t" l="l"/>
            <a:pathLst>
              <a:path h="3476758" w="3744201">
                <a:moveTo>
                  <a:pt x="0" y="0"/>
                </a:moveTo>
                <a:lnTo>
                  <a:pt x="3744201" y="0"/>
                </a:lnTo>
                <a:lnTo>
                  <a:pt x="3744201" y="3476758"/>
                </a:lnTo>
                <a:lnTo>
                  <a:pt x="0" y="3476758"/>
                </a:lnTo>
                <a:lnTo>
                  <a:pt x="0" y="0"/>
                </a:lnTo>
                <a:close/>
              </a:path>
            </a:pathLst>
          </a:custGeom>
          <a:blipFill>
            <a:blip r:embed="rId7"/>
            <a:stretch>
              <a:fillRect l="0" t="0" r="0" b="0"/>
            </a:stretch>
          </a:blipFill>
        </p:spPr>
      </p:sp>
      <p:sp>
        <p:nvSpPr>
          <p:cNvPr name="TextBox 10" id="10"/>
          <p:cNvSpPr txBox="true"/>
          <p:nvPr/>
        </p:nvSpPr>
        <p:spPr>
          <a:xfrm rot="0">
            <a:off x="3918390" y="866775"/>
            <a:ext cx="1045121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Chal</a:t>
            </a:r>
            <a:r>
              <a:rPr lang="en-US" sz="8499">
                <a:solidFill>
                  <a:srgbClr val="000000"/>
                </a:solidFill>
                <a:latin typeface="Alatsi"/>
                <a:ea typeface="Alatsi"/>
                <a:cs typeface="Alatsi"/>
                <a:sym typeface="Alatsi"/>
              </a:rPr>
              <a:t>lenges Faced</a:t>
            </a:r>
          </a:p>
        </p:txBody>
      </p:sp>
      <p:sp>
        <p:nvSpPr>
          <p:cNvPr name="TextBox 11" id="11"/>
          <p:cNvSpPr txBox="true"/>
          <p:nvPr/>
        </p:nvSpPr>
        <p:spPr>
          <a:xfrm rot="0">
            <a:off x="446670" y="3076956"/>
            <a:ext cx="6251953" cy="672092"/>
          </a:xfrm>
          <a:prstGeom prst="rect">
            <a:avLst/>
          </a:prstGeom>
        </p:spPr>
        <p:txBody>
          <a:bodyPr anchor="t" rtlCol="false" tIns="0" lIns="0" bIns="0" rIns="0">
            <a:spAutoFit/>
          </a:bodyPr>
          <a:lstStyle/>
          <a:p>
            <a:pPr algn="l">
              <a:lnSpc>
                <a:spcPts val="5411"/>
              </a:lnSpc>
            </a:pPr>
            <a:r>
              <a:rPr lang="en-US" sz="3865">
                <a:solidFill>
                  <a:srgbClr val="000000"/>
                </a:solidFill>
                <a:latin typeface="Alatsi"/>
                <a:ea typeface="Alatsi"/>
                <a:cs typeface="Alatsi"/>
                <a:sym typeface="Alatsi"/>
              </a:rPr>
              <a:t>Lim</a:t>
            </a:r>
            <a:r>
              <a:rPr lang="en-US" sz="3865">
                <a:solidFill>
                  <a:srgbClr val="000000"/>
                </a:solidFill>
                <a:latin typeface="Alatsi"/>
                <a:ea typeface="Alatsi"/>
                <a:cs typeface="Alatsi"/>
                <a:sym typeface="Alatsi"/>
              </a:rPr>
              <a:t>ited Hardware Access</a:t>
            </a:r>
          </a:p>
        </p:txBody>
      </p:sp>
      <p:sp>
        <p:nvSpPr>
          <p:cNvPr name="TextBox 12" id="12"/>
          <p:cNvSpPr txBox="true"/>
          <p:nvPr/>
        </p:nvSpPr>
        <p:spPr>
          <a:xfrm rot="0">
            <a:off x="892058" y="4450188"/>
            <a:ext cx="5806565" cy="5126356"/>
          </a:xfrm>
          <a:prstGeom prst="rect">
            <a:avLst/>
          </a:prstGeom>
        </p:spPr>
        <p:txBody>
          <a:bodyPr anchor="t" rtlCol="false" tIns="0" lIns="0" bIns="0" rIns="0">
            <a:spAutoFit/>
          </a:bodyPr>
          <a:lstStyle/>
          <a:p>
            <a:pPr algn="l" marL="647694" indent="-323847" lvl="1">
              <a:lnSpc>
                <a:spcPts val="4199"/>
              </a:lnSpc>
              <a:spcBef>
                <a:spcPct val="0"/>
              </a:spcBef>
              <a:buFont typeface="Arial"/>
              <a:buChar char="•"/>
            </a:pPr>
            <a:r>
              <a:rPr lang="en-US" sz="2999">
                <a:solidFill>
                  <a:srgbClr val="000000"/>
                </a:solidFill>
                <a:latin typeface="Alatsi"/>
                <a:ea typeface="Alatsi"/>
                <a:cs typeface="Alatsi"/>
                <a:sym typeface="Alatsi"/>
              </a:rPr>
              <a:t>we initially tried to create our user interface using devbox, however it required a subscription</a:t>
            </a:r>
          </a:p>
          <a:p>
            <a:pPr algn="l" marL="647694" indent="-323847" lvl="1">
              <a:lnSpc>
                <a:spcPts val="4919"/>
              </a:lnSpc>
              <a:buFont typeface="Arial"/>
              <a:buChar char="•"/>
            </a:pPr>
            <a:r>
              <a:rPr lang="en-US" sz="2999">
                <a:solidFill>
                  <a:srgbClr val="000000"/>
                </a:solidFill>
                <a:latin typeface="Alatsi"/>
                <a:ea typeface="Alatsi"/>
                <a:cs typeface="Alatsi"/>
                <a:sym typeface="Alatsi"/>
              </a:rPr>
              <a:t>the code for the website was also too complicated to integrate with our hardware so we instead created our UI using node red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236347" y="866775"/>
            <a:ext cx="15815306"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﻿RESULT</a:t>
            </a:r>
          </a:p>
        </p:txBody>
      </p:sp>
      <p:sp>
        <p:nvSpPr>
          <p:cNvPr name="AutoShape 3" id="3"/>
          <p:cNvSpPr/>
          <p:nvPr/>
        </p:nvSpPr>
        <p:spPr>
          <a:xfrm>
            <a:off x="-260599" y="9915504"/>
            <a:ext cx="18901000" cy="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65539" y="2580708"/>
            <a:ext cx="1646858" cy="795020"/>
          </a:xfrm>
          <a:prstGeom prst="rect">
            <a:avLst/>
          </a:prstGeom>
        </p:spPr>
        <p:txBody>
          <a:bodyPr anchor="t" rtlCol="false" tIns="0" lIns="0" bIns="0" rIns="0">
            <a:spAutoFit/>
          </a:bodyPr>
          <a:lstStyle/>
          <a:p>
            <a:pPr algn="ctr">
              <a:lnSpc>
                <a:spcPts val="6580"/>
              </a:lnSpc>
              <a:spcBef>
                <a:spcPct val="0"/>
              </a:spcBef>
            </a:pPr>
            <a:r>
              <a:rPr lang="en-US" sz="4700">
                <a:solidFill>
                  <a:srgbClr val="EB9391"/>
                </a:solidFill>
                <a:latin typeface="Alatsi"/>
                <a:ea typeface="Alatsi"/>
                <a:cs typeface="Alatsi"/>
                <a:sym typeface="Alatsi"/>
              </a:rPr>
              <a:t>Flobot</a:t>
            </a:r>
          </a:p>
        </p:txBody>
      </p:sp>
      <p:sp>
        <p:nvSpPr>
          <p:cNvPr name="TextBox 7" id="7"/>
          <p:cNvSpPr txBox="true"/>
          <p:nvPr/>
        </p:nvSpPr>
        <p:spPr>
          <a:xfrm rot="0">
            <a:off x="8360289" y="2580708"/>
            <a:ext cx="3653879" cy="795020"/>
          </a:xfrm>
          <a:prstGeom prst="rect">
            <a:avLst/>
          </a:prstGeom>
        </p:spPr>
        <p:txBody>
          <a:bodyPr anchor="t" rtlCol="false" tIns="0" lIns="0" bIns="0" rIns="0">
            <a:spAutoFit/>
          </a:bodyPr>
          <a:lstStyle/>
          <a:p>
            <a:pPr algn="ctr">
              <a:lnSpc>
                <a:spcPts val="6580"/>
              </a:lnSpc>
              <a:spcBef>
                <a:spcPct val="0"/>
              </a:spcBef>
            </a:pPr>
            <a:r>
              <a:rPr lang="en-US" sz="4700">
                <a:solidFill>
                  <a:srgbClr val="EB9391"/>
                </a:solidFill>
                <a:latin typeface="Alatsi"/>
                <a:ea typeface="Alatsi"/>
                <a:cs typeface="Alatsi"/>
                <a:sym typeface="Alatsi"/>
              </a:rPr>
              <a:t>User Interface</a:t>
            </a:r>
          </a:p>
        </p:txBody>
      </p:sp>
      <p:sp>
        <p:nvSpPr>
          <p:cNvPr name="TextBox 8" id="8"/>
          <p:cNvSpPr txBox="true"/>
          <p:nvPr/>
        </p:nvSpPr>
        <p:spPr>
          <a:xfrm rot="0">
            <a:off x="3980497" y="2794234"/>
            <a:ext cx="3022178" cy="406069"/>
          </a:xfrm>
          <a:prstGeom prst="rect">
            <a:avLst/>
          </a:prstGeom>
        </p:spPr>
        <p:txBody>
          <a:bodyPr anchor="t" rtlCol="false" tIns="0" lIns="0" bIns="0" rIns="0">
            <a:spAutoFit/>
          </a:bodyPr>
          <a:lstStyle/>
          <a:p>
            <a:pPr algn="ctr">
              <a:lnSpc>
                <a:spcPts val="3343"/>
              </a:lnSpc>
              <a:spcBef>
                <a:spcPct val="0"/>
              </a:spcBef>
            </a:pPr>
            <a:r>
              <a:rPr lang="en-US" sz="2388">
                <a:solidFill>
                  <a:srgbClr val="000000"/>
                </a:solidFill>
                <a:latin typeface="Alatsi"/>
                <a:ea typeface="Alatsi"/>
                <a:cs typeface="Alatsi"/>
                <a:sym typeface="Alatsi"/>
              </a:rPr>
              <a:t>3d printed bunny cover</a:t>
            </a:r>
          </a:p>
        </p:txBody>
      </p:sp>
      <p:sp>
        <p:nvSpPr>
          <p:cNvPr name="Freeform 9" id="9"/>
          <p:cNvSpPr/>
          <p:nvPr/>
        </p:nvSpPr>
        <p:spPr>
          <a:xfrm flipH="false" flipV="false" rot="0">
            <a:off x="824996" y="127194"/>
            <a:ext cx="9017739" cy="9531535"/>
          </a:xfrm>
          <a:custGeom>
            <a:avLst/>
            <a:gdLst/>
            <a:ahLst/>
            <a:cxnLst/>
            <a:rect r="r" b="b" t="t" l="l"/>
            <a:pathLst>
              <a:path h="9531535" w="9017739">
                <a:moveTo>
                  <a:pt x="0" y="0"/>
                </a:moveTo>
                <a:lnTo>
                  <a:pt x="9017739" y="0"/>
                </a:lnTo>
                <a:lnTo>
                  <a:pt x="9017739" y="9531535"/>
                </a:lnTo>
                <a:lnTo>
                  <a:pt x="0" y="9531535"/>
                </a:lnTo>
                <a:lnTo>
                  <a:pt x="0" y="0"/>
                </a:lnTo>
                <a:close/>
              </a:path>
            </a:pathLst>
          </a:custGeom>
          <a:blipFill>
            <a:blip r:embed="rId5"/>
            <a:stretch>
              <a:fillRect l="0" t="-12966" r="0" b="0"/>
            </a:stretch>
          </a:blipFill>
        </p:spPr>
      </p:sp>
      <p:sp>
        <p:nvSpPr>
          <p:cNvPr name="Freeform 10" id="10"/>
          <p:cNvSpPr/>
          <p:nvPr/>
        </p:nvSpPr>
        <p:spPr>
          <a:xfrm flipH="false" flipV="false" rot="0">
            <a:off x="1474640" y="0"/>
            <a:ext cx="16320779" cy="9262042"/>
          </a:xfrm>
          <a:custGeom>
            <a:avLst/>
            <a:gdLst/>
            <a:ahLst/>
            <a:cxnLst/>
            <a:rect r="r" b="b" t="t" l="l"/>
            <a:pathLst>
              <a:path h="9262042" w="16320779">
                <a:moveTo>
                  <a:pt x="0" y="0"/>
                </a:moveTo>
                <a:lnTo>
                  <a:pt x="16320780" y="0"/>
                </a:lnTo>
                <a:lnTo>
                  <a:pt x="16320780" y="9262042"/>
                </a:lnTo>
                <a:lnTo>
                  <a:pt x="0" y="9262042"/>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918390" y="866775"/>
            <a:ext cx="1045121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Key Learnings</a:t>
            </a:r>
          </a:p>
        </p:txBody>
      </p:sp>
      <p:grpSp>
        <p:nvGrpSpPr>
          <p:cNvPr name="Group 3" id="3"/>
          <p:cNvGrpSpPr/>
          <p:nvPr/>
        </p:nvGrpSpPr>
        <p:grpSpPr>
          <a:xfrm rot="0">
            <a:off x="586502" y="3455864"/>
            <a:ext cx="5216880" cy="6403794"/>
            <a:chOff x="0" y="0"/>
            <a:chExt cx="1393362" cy="1710372"/>
          </a:xfrm>
        </p:grpSpPr>
        <p:sp>
          <p:nvSpPr>
            <p:cNvPr name="Freeform 4" id="4"/>
            <p:cNvSpPr/>
            <p:nvPr/>
          </p:nvSpPr>
          <p:spPr>
            <a:xfrm flipH="false" flipV="false" rot="0">
              <a:off x="0" y="0"/>
              <a:ext cx="1393362" cy="1710372"/>
            </a:xfrm>
            <a:custGeom>
              <a:avLst/>
              <a:gdLst/>
              <a:ahLst/>
              <a:cxnLst/>
              <a:rect r="r" b="b" t="t" l="l"/>
              <a:pathLst>
                <a:path h="1710372" w="1393362">
                  <a:moveTo>
                    <a:pt x="75685" y="0"/>
                  </a:moveTo>
                  <a:lnTo>
                    <a:pt x="1317677" y="0"/>
                  </a:lnTo>
                  <a:cubicBezTo>
                    <a:pt x="1359477" y="0"/>
                    <a:pt x="1393362" y="33885"/>
                    <a:pt x="1393362" y="75685"/>
                  </a:cubicBezTo>
                  <a:lnTo>
                    <a:pt x="1393362" y="1634687"/>
                  </a:lnTo>
                  <a:cubicBezTo>
                    <a:pt x="1393362" y="1676486"/>
                    <a:pt x="1359477" y="1710372"/>
                    <a:pt x="1317677" y="1710372"/>
                  </a:cubicBezTo>
                  <a:lnTo>
                    <a:pt x="75685" y="1710372"/>
                  </a:lnTo>
                  <a:cubicBezTo>
                    <a:pt x="33885" y="1710372"/>
                    <a:pt x="0" y="1676486"/>
                    <a:pt x="0" y="1634687"/>
                  </a:cubicBezTo>
                  <a:lnTo>
                    <a:pt x="0" y="75685"/>
                  </a:lnTo>
                  <a:cubicBezTo>
                    <a:pt x="0" y="33885"/>
                    <a:pt x="33885" y="0"/>
                    <a:pt x="75685" y="0"/>
                  </a:cubicBezTo>
                  <a:close/>
                </a:path>
              </a:pathLst>
            </a:custGeom>
            <a:solidFill>
              <a:srgbClr val="E9C7C6"/>
            </a:solidFill>
          </p:spPr>
        </p:sp>
        <p:sp>
          <p:nvSpPr>
            <p:cNvPr name="TextBox 5" id="5"/>
            <p:cNvSpPr txBox="true"/>
            <p:nvPr/>
          </p:nvSpPr>
          <p:spPr>
            <a:xfrm>
              <a:off x="0" y="-38100"/>
              <a:ext cx="1393362" cy="1748472"/>
            </a:xfrm>
            <a:prstGeom prst="rect">
              <a:avLst/>
            </a:prstGeom>
          </p:spPr>
          <p:txBody>
            <a:bodyPr anchor="ctr" rtlCol="false" tIns="50094" lIns="50094" bIns="50094" rIns="50094"/>
            <a:lstStyle/>
            <a:p>
              <a:pPr algn="ctr">
                <a:lnSpc>
                  <a:spcPts val="2659"/>
                </a:lnSpc>
              </a:pPr>
            </a:p>
          </p:txBody>
        </p:sp>
      </p:grpSp>
      <p:sp>
        <p:nvSpPr>
          <p:cNvPr name="TextBox 6" id="6"/>
          <p:cNvSpPr txBox="true"/>
          <p:nvPr/>
        </p:nvSpPr>
        <p:spPr>
          <a:xfrm rot="0">
            <a:off x="824511" y="4730205"/>
            <a:ext cx="4620955" cy="4528095"/>
          </a:xfrm>
          <a:prstGeom prst="rect">
            <a:avLst/>
          </a:prstGeom>
        </p:spPr>
        <p:txBody>
          <a:bodyPr anchor="t" rtlCol="false" tIns="0" lIns="0" bIns="0" rIns="0">
            <a:spAutoFit/>
          </a:bodyPr>
          <a:lstStyle/>
          <a:p>
            <a:pPr algn="l">
              <a:lnSpc>
                <a:spcPts val="3994"/>
              </a:lnSpc>
            </a:pPr>
            <a:r>
              <a:rPr lang="en-US" sz="2853">
                <a:solidFill>
                  <a:srgbClr val="000000"/>
                </a:solidFill>
                <a:latin typeface="Alatsi"/>
                <a:ea typeface="Alatsi"/>
                <a:cs typeface="Alatsi"/>
                <a:sym typeface="Alatsi"/>
              </a:rPr>
              <a:t>Throughout this p</a:t>
            </a:r>
            <a:r>
              <a:rPr lang="en-US" sz="2853">
                <a:solidFill>
                  <a:srgbClr val="000000"/>
                </a:solidFill>
                <a:latin typeface="Alatsi"/>
                <a:ea typeface="Alatsi"/>
                <a:cs typeface="Alatsi"/>
                <a:sym typeface="Alatsi"/>
              </a:rPr>
              <a:t>roject, we developed both technical and system-level thinking skills. We learned to design with the user in mind, focusing on intuitive interaction and meaningful feedback rather than just technical implementation.</a:t>
            </a:r>
          </a:p>
        </p:txBody>
      </p:sp>
      <p:sp>
        <p:nvSpPr>
          <p:cNvPr name="TextBox 7" id="7"/>
          <p:cNvSpPr txBox="true"/>
          <p:nvPr/>
        </p:nvSpPr>
        <p:spPr>
          <a:xfrm rot="0">
            <a:off x="446670" y="2763260"/>
            <a:ext cx="4846396" cy="1688714"/>
          </a:xfrm>
          <a:prstGeom prst="rect">
            <a:avLst/>
          </a:prstGeom>
        </p:spPr>
        <p:txBody>
          <a:bodyPr anchor="t" rtlCol="false" tIns="0" lIns="0" bIns="0" rIns="0">
            <a:spAutoFit/>
          </a:bodyPr>
          <a:lstStyle/>
          <a:p>
            <a:pPr algn="l">
              <a:lnSpc>
                <a:spcPts val="4571"/>
              </a:lnSpc>
            </a:pPr>
            <a:r>
              <a:rPr lang="en-US" sz="3265">
                <a:solidFill>
                  <a:srgbClr val="000000"/>
                </a:solidFill>
                <a:latin typeface="Alatsi"/>
                <a:ea typeface="Alatsi"/>
                <a:cs typeface="Alatsi"/>
                <a:sym typeface="Alatsi"/>
              </a:rPr>
              <a:t>Us</a:t>
            </a:r>
            <a:r>
              <a:rPr lang="en-US" sz="3265">
                <a:solidFill>
                  <a:srgbClr val="000000"/>
                </a:solidFill>
                <a:latin typeface="Alatsi"/>
                <a:ea typeface="Alatsi"/>
                <a:cs typeface="Alatsi"/>
                <a:sym typeface="Alatsi"/>
              </a:rPr>
              <a:t>er-Centered Development &amp; System Thinking</a:t>
            </a:r>
          </a:p>
        </p:txBody>
      </p:sp>
      <p:sp>
        <p:nvSpPr>
          <p:cNvPr name="Freeform 8" id="8"/>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188415" y="3455864"/>
            <a:ext cx="5911169" cy="6403794"/>
            <a:chOff x="0" y="0"/>
            <a:chExt cx="1578798" cy="1710372"/>
          </a:xfrm>
        </p:grpSpPr>
        <p:sp>
          <p:nvSpPr>
            <p:cNvPr name="Freeform 11" id="11"/>
            <p:cNvSpPr/>
            <p:nvPr/>
          </p:nvSpPr>
          <p:spPr>
            <a:xfrm flipH="false" flipV="false" rot="0">
              <a:off x="0" y="0"/>
              <a:ext cx="1578798" cy="1710372"/>
            </a:xfrm>
            <a:custGeom>
              <a:avLst/>
              <a:gdLst/>
              <a:ahLst/>
              <a:cxnLst/>
              <a:rect r="r" b="b" t="t" l="l"/>
              <a:pathLst>
                <a:path h="1710372" w="1578798">
                  <a:moveTo>
                    <a:pt x="66795" y="0"/>
                  </a:moveTo>
                  <a:lnTo>
                    <a:pt x="1512003" y="0"/>
                  </a:lnTo>
                  <a:cubicBezTo>
                    <a:pt x="1529718" y="0"/>
                    <a:pt x="1546708" y="7037"/>
                    <a:pt x="1559234" y="19564"/>
                  </a:cubicBezTo>
                  <a:cubicBezTo>
                    <a:pt x="1571761" y="32090"/>
                    <a:pt x="1578798" y="49080"/>
                    <a:pt x="1578798" y="66795"/>
                  </a:cubicBezTo>
                  <a:lnTo>
                    <a:pt x="1578798" y="1643576"/>
                  </a:lnTo>
                  <a:cubicBezTo>
                    <a:pt x="1578798" y="1661292"/>
                    <a:pt x="1571761" y="1678281"/>
                    <a:pt x="1559234" y="1690808"/>
                  </a:cubicBezTo>
                  <a:cubicBezTo>
                    <a:pt x="1546708" y="1703334"/>
                    <a:pt x="1529718" y="1710372"/>
                    <a:pt x="1512003" y="1710372"/>
                  </a:cubicBezTo>
                  <a:lnTo>
                    <a:pt x="66795" y="1710372"/>
                  </a:lnTo>
                  <a:cubicBezTo>
                    <a:pt x="29905" y="1710372"/>
                    <a:pt x="0" y="1680466"/>
                    <a:pt x="0" y="1643576"/>
                  </a:cubicBezTo>
                  <a:lnTo>
                    <a:pt x="0" y="66795"/>
                  </a:lnTo>
                  <a:cubicBezTo>
                    <a:pt x="0" y="49080"/>
                    <a:pt x="7037" y="32090"/>
                    <a:pt x="19564" y="19564"/>
                  </a:cubicBezTo>
                  <a:cubicBezTo>
                    <a:pt x="32090" y="7037"/>
                    <a:pt x="49080" y="0"/>
                    <a:pt x="66795" y="0"/>
                  </a:cubicBezTo>
                  <a:close/>
                </a:path>
              </a:pathLst>
            </a:custGeom>
            <a:solidFill>
              <a:srgbClr val="E9C7C6"/>
            </a:solidFill>
          </p:spPr>
        </p:sp>
        <p:sp>
          <p:nvSpPr>
            <p:cNvPr name="TextBox 12" id="12"/>
            <p:cNvSpPr txBox="true"/>
            <p:nvPr/>
          </p:nvSpPr>
          <p:spPr>
            <a:xfrm>
              <a:off x="0" y="-38100"/>
              <a:ext cx="1578798" cy="1748472"/>
            </a:xfrm>
            <a:prstGeom prst="rect">
              <a:avLst/>
            </a:prstGeom>
          </p:spPr>
          <p:txBody>
            <a:bodyPr anchor="ctr" rtlCol="false" tIns="50094" lIns="50094" bIns="50094" rIns="50094"/>
            <a:lstStyle/>
            <a:p>
              <a:pPr algn="ctr">
                <a:lnSpc>
                  <a:spcPts val="2659"/>
                </a:lnSpc>
              </a:pPr>
            </a:p>
          </p:txBody>
        </p:sp>
      </p:grpSp>
      <p:sp>
        <p:nvSpPr>
          <p:cNvPr name="TextBox 13" id="13"/>
          <p:cNvSpPr txBox="true"/>
          <p:nvPr/>
        </p:nvSpPr>
        <p:spPr>
          <a:xfrm rot="0">
            <a:off x="6441930" y="4211465"/>
            <a:ext cx="5501700" cy="5206764"/>
          </a:xfrm>
          <a:prstGeom prst="rect">
            <a:avLst/>
          </a:prstGeom>
        </p:spPr>
        <p:txBody>
          <a:bodyPr anchor="t" rtlCol="false" tIns="0" lIns="0" bIns="0" rIns="0">
            <a:spAutoFit/>
          </a:bodyPr>
          <a:lstStyle/>
          <a:p>
            <a:pPr algn="l">
              <a:lnSpc>
                <a:spcPts val="4134"/>
              </a:lnSpc>
            </a:pPr>
            <a:r>
              <a:rPr lang="en-US" sz="2953">
                <a:solidFill>
                  <a:srgbClr val="000000"/>
                </a:solidFill>
                <a:latin typeface="Alatsi"/>
                <a:ea typeface="Alatsi"/>
                <a:cs typeface="Alatsi"/>
                <a:sym typeface="Alatsi"/>
              </a:rPr>
              <a:t>Working with multipl</a:t>
            </a:r>
            <a:r>
              <a:rPr lang="en-US" sz="2953">
                <a:solidFill>
                  <a:srgbClr val="000000"/>
                </a:solidFill>
                <a:latin typeface="Alatsi"/>
                <a:ea typeface="Alatsi"/>
                <a:cs typeface="Alatsi"/>
                <a:sym typeface="Alatsi"/>
              </a:rPr>
              <a:t>e inputs required us to calibrate sensors, handle noisy data, and standardise formats to ensure smooth communication across components. Real-time coordination using MQTT taught us how to manage asynchronous data and keep all system parts in sync.</a:t>
            </a:r>
          </a:p>
        </p:txBody>
      </p:sp>
      <p:sp>
        <p:nvSpPr>
          <p:cNvPr name="TextBox 14" id="14"/>
          <p:cNvSpPr txBox="true"/>
          <p:nvPr/>
        </p:nvSpPr>
        <p:spPr>
          <a:xfrm rot="0">
            <a:off x="6188415" y="2763260"/>
            <a:ext cx="5566934" cy="1136142"/>
          </a:xfrm>
          <a:prstGeom prst="rect">
            <a:avLst/>
          </a:prstGeom>
        </p:spPr>
        <p:txBody>
          <a:bodyPr anchor="t" rtlCol="false" tIns="0" lIns="0" bIns="0" rIns="0">
            <a:spAutoFit/>
          </a:bodyPr>
          <a:lstStyle/>
          <a:p>
            <a:pPr algn="l">
              <a:lnSpc>
                <a:spcPts val="4578"/>
              </a:lnSpc>
            </a:pPr>
            <a:r>
              <a:rPr lang="en-US" sz="3270">
                <a:solidFill>
                  <a:srgbClr val="000000"/>
                </a:solidFill>
                <a:latin typeface="Alatsi"/>
                <a:ea typeface="Alatsi"/>
                <a:cs typeface="Alatsi"/>
                <a:sym typeface="Alatsi"/>
              </a:rPr>
              <a:t>Sensor Integ</a:t>
            </a:r>
            <a:r>
              <a:rPr lang="en-US" sz="3270">
                <a:solidFill>
                  <a:srgbClr val="000000"/>
                </a:solidFill>
                <a:latin typeface="Alatsi"/>
                <a:ea typeface="Alatsi"/>
                <a:cs typeface="Alatsi"/>
                <a:sym typeface="Alatsi"/>
              </a:rPr>
              <a:t>ration &amp; Communication Design</a:t>
            </a:r>
          </a:p>
        </p:txBody>
      </p:sp>
      <p:grpSp>
        <p:nvGrpSpPr>
          <p:cNvPr name="Group 15" id="15"/>
          <p:cNvGrpSpPr/>
          <p:nvPr/>
        </p:nvGrpSpPr>
        <p:grpSpPr>
          <a:xfrm rot="0">
            <a:off x="12647412" y="3528385"/>
            <a:ext cx="5216880" cy="6403794"/>
            <a:chOff x="0" y="0"/>
            <a:chExt cx="1393362" cy="1710372"/>
          </a:xfrm>
        </p:grpSpPr>
        <p:sp>
          <p:nvSpPr>
            <p:cNvPr name="Freeform 16" id="16"/>
            <p:cNvSpPr/>
            <p:nvPr/>
          </p:nvSpPr>
          <p:spPr>
            <a:xfrm flipH="false" flipV="false" rot="0">
              <a:off x="0" y="0"/>
              <a:ext cx="1393362" cy="1710372"/>
            </a:xfrm>
            <a:custGeom>
              <a:avLst/>
              <a:gdLst/>
              <a:ahLst/>
              <a:cxnLst/>
              <a:rect r="r" b="b" t="t" l="l"/>
              <a:pathLst>
                <a:path h="1710372" w="1393362">
                  <a:moveTo>
                    <a:pt x="75685" y="0"/>
                  </a:moveTo>
                  <a:lnTo>
                    <a:pt x="1317677" y="0"/>
                  </a:lnTo>
                  <a:cubicBezTo>
                    <a:pt x="1359477" y="0"/>
                    <a:pt x="1393362" y="33885"/>
                    <a:pt x="1393362" y="75685"/>
                  </a:cubicBezTo>
                  <a:lnTo>
                    <a:pt x="1393362" y="1634687"/>
                  </a:lnTo>
                  <a:cubicBezTo>
                    <a:pt x="1393362" y="1676486"/>
                    <a:pt x="1359477" y="1710372"/>
                    <a:pt x="1317677" y="1710372"/>
                  </a:cubicBezTo>
                  <a:lnTo>
                    <a:pt x="75685" y="1710372"/>
                  </a:lnTo>
                  <a:cubicBezTo>
                    <a:pt x="33885" y="1710372"/>
                    <a:pt x="0" y="1676486"/>
                    <a:pt x="0" y="1634687"/>
                  </a:cubicBezTo>
                  <a:lnTo>
                    <a:pt x="0" y="75685"/>
                  </a:lnTo>
                  <a:cubicBezTo>
                    <a:pt x="0" y="33885"/>
                    <a:pt x="33885" y="0"/>
                    <a:pt x="75685" y="0"/>
                  </a:cubicBezTo>
                  <a:close/>
                </a:path>
              </a:pathLst>
            </a:custGeom>
            <a:solidFill>
              <a:srgbClr val="E9C7C6"/>
            </a:solidFill>
          </p:spPr>
        </p:sp>
        <p:sp>
          <p:nvSpPr>
            <p:cNvPr name="TextBox 17" id="17"/>
            <p:cNvSpPr txBox="true"/>
            <p:nvPr/>
          </p:nvSpPr>
          <p:spPr>
            <a:xfrm>
              <a:off x="0" y="-38100"/>
              <a:ext cx="1393362" cy="1748472"/>
            </a:xfrm>
            <a:prstGeom prst="rect">
              <a:avLst/>
            </a:prstGeom>
          </p:spPr>
          <p:txBody>
            <a:bodyPr anchor="ctr" rtlCol="false" tIns="50094" lIns="50094" bIns="50094" rIns="50094"/>
            <a:lstStyle/>
            <a:p>
              <a:pPr algn="ctr">
                <a:lnSpc>
                  <a:spcPts val="2659"/>
                </a:lnSpc>
              </a:pPr>
            </a:p>
          </p:txBody>
        </p:sp>
      </p:grpSp>
      <p:sp>
        <p:nvSpPr>
          <p:cNvPr name="TextBox 18" id="18"/>
          <p:cNvSpPr txBox="true"/>
          <p:nvPr/>
        </p:nvSpPr>
        <p:spPr>
          <a:xfrm rot="0">
            <a:off x="12846621" y="4138943"/>
            <a:ext cx="5017671" cy="5330734"/>
          </a:xfrm>
          <a:prstGeom prst="rect">
            <a:avLst/>
          </a:prstGeom>
        </p:spPr>
        <p:txBody>
          <a:bodyPr anchor="t" rtlCol="false" tIns="0" lIns="0" bIns="0" rIns="0">
            <a:spAutoFit/>
          </a:bodyPr>
          <a:lstStyle/>
          <a:p>
            <a:pPr algn="l">
              <a:lnSpc>
                <a:spcPts val="3854"/>
              </a:lnSpc>
            </a:pPr>
            <a:r>
              <a:rPr lang="en-US" sz="2753">
                <a:solidFill>
                  <a:srgbClr val="000000"/>
                </a:solidFill>
                <a:latin typeface="Alatsi"/>
                <a:ea typeface="Alatsi"/>
                <a:cs typeface="Alatsi"/>
                <a:sym typeface="Alatsi"/>
              </a:rPr>
              <a:t>L</a:t>
            </a:r>
            <a:r>
              <a:rPr lang="en-US" sz="2753">
                <a:solidFill>
                  <a:srgbClr val="000000"/>
                </a:solidFill>
                <a:latin typeface="Alatsi"/>
                <a:ea typeface="Alatsi"/>
                <a:cs typeface="Alatsi"/>
                <a:sym typeface="Alatsi"/>
              </a:rPr>
              <a:t>imited hardware access and real-world constraints like sensor placement and terrain helped us appreciate the physical challenges of robotics and the importance of testing in realistic conditions. Overall, we shifted from a bug-fixing mindset to proactive system design, emphasising reliability, clarity, and user experience.</a:t>
            </a:r>
          </a:p>
        </p:txBody>
      </p:sp>
      <p:sp>
        <p:nvSpPr>
          <p:cNvPr name="TextBox 19" id="19"/>
          <p:cNvSpPr txBox="true"/>
          <p:nvPr/>
        </p:nvSpPr>
        <p:spPr>
          <a:xfrm rot="0">
            <a:off x="12700541" y="2763260"/>
            <a:ext cx="5570523" cy="1136142"/>
          </a:xfrm>
          <a:prstGeom prst="rect">
            <a:avLst/>
          </a:prstGeom>
        </p:spPr>
        <p:txBody>
          <a:bodyPr anchor="t" rtlCol="false" tIns="0" lIns="0" bIns="0" rIns="0">
            <a:spAutoFit/>
          </a:bodyPr>
          <a:lstStyle/>
          <a:p>
            <a:pPr algn="l">
              <a:lnSpc>
                <a:spcPts val="4578"/>
              </a:lnSpc>
            </a:pPr>
            <a:r>
              <a:rPr lang="en-US" sz="3270">
                <a:solidFill>
                  <a:srgbClr val="000000"/>
                </a:solidFill>
                <a:latin typeface="Alatsi"/>
                <a:ea typeface="Alatsi"/>
                <a:cs typeface="Alatsi"/>
                <a:sym typeface="Alatsi"/>
              </a:rPr>
              <a:t>H</a:t>
            </a:r>
            <a:r>
              <a:rPr lang="en-US" sz="3270">
                <a:solidFill>
                  <a:srgbClr val="000000"/>
                </a:solidFill>
                <a:latin typeface="Alatsi"/>
                <a:ea typeface="Alatsi"/>
                <a:cs typeface="Alatsi"/>
                <a:sym typeface="Alatsi"/>
              </a:rPr>
              <a:t>ardware Constraints &amp; Environmental Awareness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86846" y="5927725"/>
            <a:ext cx="5941508" cy="780396"/>
            <a:chOff x="0" y="0"/>
            <a:chExt cx="1564842" cy="205536"/>
          </a:xfrm>
        </p:grpSpPr>
        <p:sp>
          <p:nvSpPr>
            <p:cNvPr name="Freeform 3" id="3"/>
            <p:cNvSpPr/>
            <p:nvPr/>
          </p:nvSpPr>
          <p:spPr>
            <a:xfrm flipH="false" flipV="false" rot="0">
              <a:off x="0" y="0"/>
              <a:ext cx="1564842" cy="205536"/>
            </a:xfrm>
            <a:custGeom>
              <a:avLst/>
              <a:gdLst/>
              <a:ahLst/>
              <a:cxnLst/>
              <a:rect r="r" b="b" t="t" l="l"/>
              <a:pathLst>
                <a:path h="205536" w="1564842">
                  <a:moveTo>
                    <a:pt x="22151" y="0"/>
                  </a:moveTo>
                  <a:lnTo>
                    <a:pt x="1542690" y="0"/>
                  </a:lnTo>
                  <a:cubicBezTo>
                    <a:pt x="1548565" y="0"/>
                    <a:pt x="1554199" y="2334"/>
                    <a:pt x="1558354" y="6488"/>
                  </a:cubicBezTo>
                  <a:cubicBezTo>
                    <a:pt x="1562508" y="10642"/>
                    <a:pt x="1564842" y="16276"/>
                    <a:pt x="1564842" y="22151"/>
                  </a:cubicBezTo>
                  <a:lnTo>
                    <a:pt x="1564842" y="183385"/>
                  </a:lnTo>
                  <a:cubicBezTo>
                    <a:pt x="1564842" y="189260"/>
                    <a:pt x="1562508" y="194894"/>
                    <a:pt x="1558354" y="199048"/>
                  </a:cubicBezTo>
                  <a:cubicBezTo>
                    <a:pt x="1554199" y="203203"/>
                    <a:pt x="1548565" y="205536"/>
                    <a:pt x="1542690" y="205536"/>
                  </a:cubicBezTo>
                  <a:lnTo>
                    <a:pt x="22151" y="205536"/>
                  </a:lnTo>
                  <a:cubicBezTo>
                    <a:pt x="16276" y="205536"/>
                    <a:pt x="10642" y="203203"/>
                    <a:pt x="6488" y="199048"/>
                  </a:cubicBezTo>
                  <a:cubicBezTo>
                    <a:pt x="2334" y="194894"/>
                    <a:pt x="0" y="189260"/>
                    <a:pt x="0" y="183385"/>
                  </a:cubicBezTo>
                  <a:lnTo>
                    <a:pt x="0" y="22151"/>
                  </a:lnTo>
                  <a:cubicBezTo>
                    <a:pt x="0" y="16276"/>
                    <a:pt x="2334" y="10642"/>
                    <a:pt x="6488" y="6488"/>
                  </a:cubicBezTo>
                  <a:cubicBezTo>
                    <a:pt x="10642" y="2334"/>
                    <a:pt x="16276" y="0"/>
                    <a:pt x="22151" y="0"/>
                  </a:cubicBezTo>
                  <a:close/>
                </a:path>
              </a:pathLst>
            </a:custGeom>
            <a:solidFill>
              <a:srgbClr val="F3C9C8"/>
            </a:solidFill>
          </p:spPr>
        </p:sp>
        <p:sp>
          <p:nvSpPr>
            <p:cNvPr name="TextBox 4" id="4"/>
            <p:cNvSpPr txBox="true"/>
            <p:nvPr/>
          </p:nvSpPr>
          <p:spPr>
            <a:xfrm>
              <a:off x="0" y="-38100"/>
              <a:ext cx="1564842" cy="24363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6846" y="3454715"/>
            <a:ext cx="9200771" cy="780396"/>
            <a:chOff x="0" y="0"/>
            <a:chExt cx="2423248" cy="205536"/>
          </a:xfrm>
        </p:grpSpPr>
        <p:sp>
          <p:nvSpPr>
            <p:cNvPr name="Freeform 6" id="6"/>
            <p:cNvSpPr/>
            <p:nvPr/>
          </p:nvSpPr>
          <p:spPr>
            <a:xfrm flipH="false" flipV="false" rot="0">
              <a:off x="0" y="0"/>
              <a:ext cx="2423248" cy="205536"/>
            </a:xfrm>
            <a:custGeom>
              <a:avLst/>
              <a:gdLst/>
              <a:ahLst/>
              <a:cxnLst/>
              <a:rect r="r" b="b" t="t" l="l"/>
              <a:pathLst>
                <a:path h="205536" w="2423248">
                  <a:moveTo>
                    <a:pt x="14305" y="0"/>
                  </a:moveTo>
                  <a:lnTo>
                    <a:pt x="2408944" y="0"/>
                  </a:lnTo>
                  <a:cubicBezTo>
                    <a:pt x="2412738" y="0"/>
                    <a:pt x="2416376" y="1507"/>
                    <a:pt x="2419059" y="4190"/>
                  </a:cubicBezTo>
                  <a:cubicBezTo>
                    <a:pt x="2421741" y="6872"/>
                    <a:pt x="2423248" y="10511"/>
                    <a:pt x="2423248" y="14305"/>
                  </a:cubicBezTo>
                  <a:lnTo>
                    <a:pt x="2423248" y="191232"/>
                  </a:lnTo>
                  <a:cubicBezTo>
                    <a:pt x="2423248" y="195026"/>
                    <a:pt x="2421741" y="198664"/>
                    <a:pt x="2419059" y="201347"/>
                  </a:cubicBezTo>
                  <a:cubicBezTo>
                    <a:pt x="2416376" y="204029"/>
                    <a:pt x="2412738" y="205536"/>
                    <a:pt x="2408944" y="205536"/>
                  </a:cubicBezTo>
                  <a:lnTo>
                    <a:pt x="14305" y="205536"/>
                  </a:lnTo>
                  <a:cubicBezTo>
                    <a:pt x="10511" y="205536"/>
                    <a:pt x="6872" y="204029"/>
                    <a:pt x="4190" y="201347"/>
                  </a:cubicBezTo>
                  <a:cubicBezTo>
                    <a:pt x="1507" y="198664"/>
                    <a:pt x="0" y="195026"/>
                    <a:pt x="0" y="191232"/>
                  </a:cubicBezTo>
                  <a:lnTo>
                    <a:pt x="0" y="14305"/>
                  </a:lnTo>
                  <a:cubicBezTo>
                    <a:pt x="0" y="10511"/>
                    <a:pt x="1507" y="6872"/>
                    <a:pt x="4190" y="4190"/>
                  </a:cubicBezTo>
                  <a:cubicBezTo>
                    <a:pt x="6872" y="1507"/>
                    <a:pt x="10511" y="0"/>
                    <a:pt x="14305" y="0"/>
                  </a:cubicBezTo>
                  <a:close/>
                </a:path>
              </a:pathLst>
            </a:custGeom>
            <a:solidFill>
              <a:srgbClr val="F3C9C8"/>
            </a:solidFill>
          </p:spPr>
        </p:sp>
        <p:sp>
          <p:nvSpPr>
            <p:cNvPr name="TextBox 7" id="7"/>
            <p:cNvSpPr txBox="true"/>
            <p:nvPr/>
          </p:nvSpPr>
          <p:spPr>
            <a:xfrm>
              <a:off x="0" y="-38100"/>
              <a:ext cx="2423248" cy="24363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3467088"/>
            <a:ext cx="7530658"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Voic</a:t>
            </a:r>
            <a:r>
              <a:rPr lang="en-US" sz="3999">
                <a:solidFill>
                  <a:srgbClr val="000000"/>
                </a:solidFill>
                <a:latin typeface="Alatsi"/>
                <a:ea typeface="Alatsi"/>
                <a:cs typeface="Alatsi"/>
                <a:sym typeface="Alatsi"/>
              </a:rPr>
              <a:t>e Interaction Integration</a:t>
            </a:r>
          </a:p>
        </p:txBody>
      </p:sp>
      <p:sp>
        <p:nvSpPr>
          <p:cNvPr name="Freeform 9" id="9"/>
          <p:cNvSpPr/>
          <p:nvPr/>
        </p:nvSpPr>
        <p:spPr>
          <a:xfrm flipH="false" flipV="false" rot="0">
            <a:off x="13764167"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29371" y="4257663"/>
            <a:ext cx="11934374" cy="1759951"/>
          </a:xfrm>
          <a:prstGeom prst="rect">
            <a:avLst/>
          </a:prstGeom>
        </p:spPr>
        <p:txBody>
          <a:bodyPr anchor="t" rtlCol="false" tIns="0" lIns="0" bIns="0" rIns="0">
            <a:spAutoFit/>
          </a:bodyPr>
          <a:lstStyle/>
          <a:p>
            <a:pPr algn="l" marL="703835" indent="-351917" lvl="1">
              <a:lnSpc>
                <a:spcPts val="4564"/>
              </a:lnSpc>
              <a:buFont typeface="Arial"/>
              <a:buChar char="•"/>
            </a:pPr>
            <a:r>
              <a:rPr lang="en-US" sz="3260">
                <a:solidFill>
                  <a:srgbClr val="000000"/>
                </a:solidFill>
                <a:latin typeface="Alatsi"/>
                <a:ea typeface="Alatsi"/>
                <a:cs typeface="Alatsi"/>
                <a:sym typeface="Alatsi"/>
              </a:rPr>
              <a:t>Add v</a:t>
            </a:r>
            <a:r>
              <a:rPr lang="en-US" sz="3260">
                <a:solidFill>
                  <a:srgbClr val="000000"/>
                </a:solidFill>
                <a:latin typeface="Alatsi"/>
                <a:ea typeface="Alatsi"/>
                <a:cs typeface="Alatsi"/>
                <a:sym typeface="Alatsi"/>
              </a:rPr>
              <a:t>oice input for natural symptom logging</a:t>
            </a:r>
          </a:p>
          <a:p>
            <a:pPr algn="l" marL="703835" indent="-351917" lvl="1">
              <a:lnSpc>
                <a:spcPts val="4564"/>
              </a:lnSpc>
              <a:buFont typeface="Arial"/>
              <a:buChar char="•"/>
            </a:pPr>
            <a:r>
              <a:rPr lang="en-US" sz="3260">
                <a:solidFill>
                  <a:srgbClr val="000000"/>
                </a:solidFill>
                <a:latin typeface="Alatsi"/>
                <a:ea typeface="Alatsi"/>
                <a:cs typeface="Alatsi"/>
                <a:sym typeface="Alatsi"/>
              </a:rPr>
              <a:t>Automate data capture from speech to improve ease-of-use</a:t>
            </a:r>
          </a:p>
          <a:p>
            <a:pPr algn="l">
              <a:lnSpc>
                <a:spcPts val="5125"/>
              </a:lnSpc>
            </a:pPr>
          </a:p>
        </p:txBody>
      </p:sp>
      <p:sp>
        <p:nvSpPr>
          <p:cNvPr name="TextBox 11" id="11"/>
          <p:cNvSpPr txBox="true"/>
          <p:nvPr/>
        </p:nvSpPr>
        <p:spPr>
          <a:xfrm rot="0">
            <a:off x="2411959" y="866775"/>
            <a:ext cx="13464081"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Future Improvements</a:t>
            </a:r>
          </a:p>
        </p:txBody>
      </p:sp>
      <p:sp>
        <p:nvSpPr>
          <p:cNvPr name="Freeform 12" id="12"/>
          <p:cNvSpPr/>
          <p:nvPr/>
        </p:nvSpPr>
        <p:spPr>
          <a:xfrm flipH="false" flipV="false" rot="0">
            <a:off x="-3657600"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873249" y="5940098"/>
            <a:ext cx="7530658"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Additional Functions</a:t>
            </a:r>
          </a:p>
        </p:txBody>
      </p:sp>
      <p:sp>
        <p:nvSpPr>
          <p:cNvPr name="TextBox 14" id="14"/>
          <p:cNvSpPr txBox="true"/>
          <p:nvPr/>
        </p:nvSpPr>
        <p:spPr>
          <a:xfrm rot="0">
            <a:off x="529371" y="6712853"/>
            <a:ext cx="16303824" cy="2902951"/>
          </a:xfrm>
          <a:prstGeom prst="rect">
            <a:avLst/>
          </a:prstGeom>
        </p:spPr>
        <p:txBody>
          <a:bodyPr anchor="t" rtlCol="false" tIns="0" lIns="0" bIns="0" rIns="0">
            <a:spAutoFit/>
          </a:bodyPr>
          <a:lstStyle/>
          <a:p>
            <a:pPr algn="l" marL="703835" indent="-351917" lvl="1">
              <a:lnSpc>
                <a:spcPts val="4564"/>
              </a:lnSpc>
              <a:buFont typeface="Arial"/>
              <a:buChar char="•"/>
            </a:pPr>
            <a:r>
              <a:rPr lang="en-US" sz="3260">
                <a:solidFill>
                  <a:srgbClr val="000000"/>
                </a:solidFill>
                <a:latin typeface="Alatsi"/>
                <a:ea typeface="Alatsi"/>
                <a:cs typeface="Alatsi"/>
                <a:sym typeface="Alatsi"/>
              </a:rPr>
              <a:t>Add heating pad m</a:t>
            </a:r>
            <a:r>
              <a:rPr lang="en-US" sz="3260">
                <a:solidFill>
                  <a:srgbClr val="000000"/>
                </a:solidFill>
                <a:latin typeface="Alatsi"/>
                <a:ea typeface="Alatsi"/>
                <a:cs typeface="Alatsi"/>
                <a:sym typeface="Alatsi"/>
              </a:rPr>
              <a:t>odule for comfort</a:t>
            </a:r>
          </a:p>
          <a:p>
            <a:pPr algn="l" marL="703835" indent="-351917" lvl="1">
              <a:lnSpc>
                <a:spcPts val="4564"/>
              </a:lnSpc>
              <a:buFont typeface="Arial"/>
              <a:buChar char="•"/>
            </a:pPr>
            <a:r>
              <a:rPr lang="en-US" sz="3260">
                <a:solidFill>
                  <a:srgbClr val="000000"/>
                </a:solidFill>
                <a:latin typeface="Alatsi"/>
                <a:ea typeface="Alatsi"/>
                <a:cs typeface="Alatsi"/>
                <a:sym typeface="Alatsi"/>
              </a:rPr>
              <a:t>Add internal storage for menstrual products or supplies</a:t>
            </a:r>
          </a:p>
          <a:p>
            <a:pPr algn="l" marL="703835" indent="-351917" lvl="1">
              <a:lnSpc>
                <a:spcPts val="4564"/>
              </a:lnSpc>
              <a:buFont typeface="Arial"/>
              <a:buChar char="•"/>
            </a:pPr>
            <a:r>
              <a:rPr lang="en-US" sz="3260">
                <a:solidFill>
                  <a:srgbClr val="000000"/>
                </a:solidFill>
                <a:latin typeface="Alatsi"/>
                <a:ea typeface="Alatsi"/>
                <a:cs typeface="Alatsi"/>
                <a:sym typeface="Alatsi"/>
              </a:rPr>
              <a:t>Implement one-touch emergency contact feature</a:t>
            </a:r>
          </a:p>
          <a:p>
            <a:pPr algn="l" marL="703835" indent="-351917" lvl="1">
              <a:lnSpc>
                <a:spcPts val="4564"/>
              </a:lnSpc>
              <a:buFont typeface="Arial"/>
              <a:buChar char="•"/>
            </a:pPr>
            <a:r>
              <a:rPr lang="en-US" sz="3260">
                <a:solidFill>
                  <a:srgbClr val="000000"/>
                </a:solidFill>
                <a:latin typeface="Alatsi"/>
                <a:ea typeface="Alatsi"/>
                <a:cs typeface="Alatsi"/>
                <a:sym typeface="Alatsi"/>
              </a:rPr>
              <a:t>Create a companion smart wristband to monitor vitals and provide reminders</a:t>
            </a:r>
          </a:p>
          <a:p>
            <a:pPr algn="l">
              <a:lnSpc>
                <a:spcPts val="5125"/>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411959" y="866775"/>
            <a:ext cx="13464081"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Conclusion</a:t>
            </a:r>
          </a:p>
        </p:txBody>
      </p:sp>
      <p:sp>
        <p:nvSpPr>
          <p:cNvPr name="AutoShape 4" id="4"/>
          <p:cNvSpPr/>
          <p:nvPr/>
        </p:nvSpPr>
        <p:spPr>
          <a:xfrm>
            <a:off x="-260599" y="9061267"/>
            <a:ext cx="12931348" cy="0"/>
          </a:xfrm>
          <a:prstGeom prst="line">
            <a:avLst/>
          </a:prstGeom>
          <a:ln cap="flat" w="114300">
            <a:solidFill>
              <a:srgbClr val="9FC3D0"/>
            </a:solidFill>
            <a:prstDash val="solid"/>
            <a:headEnd type="none" len="sm" w="sm"/>
            <a:tailEnd type="none" len="sm" w="sm"/>
          </a:ln>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6" id="6"/>
          <p:cNvSpPr/>
          <p:nvPr/>
        </p:nvSpPr>
        <p:spPr>
          <a:xfrm flipH="false" flipV="false" rot="0">
            <a:off x="-3657600"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14350" y="2620290"/>
            <a:ext cx="17259300" cy="5762842"/>
          </a:xfrm>
          <a:prstGeom prst="rect">
            <a:avLst/>
          </a:prstGeom>
        </p:spPr>
        <p:txBody>
          <a:bodyPr anchor="t" rtlCol="false" tIns="0" lIns="0" bIns="0" rIns="0">
            <a:spAutoFit/>
          </a:bodyPr>
          <a:lstStyle/>
          <a:p>
            <a:pPr algn="l">
              <a:lnSpc>
                <a:spcPts val="5763"/>
              </a:lnSpc>
              <a:spcBef>
                <a:spcPct val="0"/>
              </a:spcBef>
            </a:pPr>
            <a:r>
              <a:rPr lang="en-US" sz="4116">
                <a:solidFill>
                  <a:srgbClr val="000000"/>
                </a:solidFill>
                <a:latin typeface="Alatsi"/>
                <a:ea typeface="Alatsi"/>
                <a:cs typeface="Alatsi"/>
                <a:sym typeface="Alatsi"/>
              </a:rPr>
              <a:t>FloBot integrates real-time tracking, intuitive interaction, and predictive insights to support menstrual health in a meaningful way. By combining multiple sensors with a robust feedback system, we built a user-focused solution that’s both functional and accessible.</a:t>
            </a:r>
          </a:p>
          <a:p>
            <a:pPr algn="l">
              <a:lnSpc>
                <a:spcPts val="5763"/>
              </a:lnSpc>
              <a:spcBef>
                <a:spcPct val="0"/>
              </a:spcBef>
            </a:pPr>
          </a:p>
          <a:p>
            <a:pPr algn="l">
              <a:lnSpc>
                <a:spcPts val="5763"/>
              </a:lnSpc>
              <a:spcBef>
                <a:spcPct val="0"/>
              </a:spcBef>
            </a:pPr>
            <a:r>
              <a:rPr lang="en-US" sz="4116">
                <a:solidFill>
                  <a:srgbClr val="000000"/>
                </a:solidFill>
                <a:latin typeface="Alatsi"/>
                <a:ea typeface="Alatsi"/>
                <a:cs typeface="Alatsi"/>
                <a:sym typeface="Alatsi"/>
              </a:rPr>
              <a:t>This project strengthened our skills in system design, user-centered thinking, and hardware-software integration; highlighting how robotics can address everyday health challenges.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2770256"/>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a:ea typeface="Alatsi"/>
                <a:cs typeface="Alatsi"/>
                <a:sym typeface="Alatsi"/>
              </a:rPr>
              <a:t>THANK YOU</a:t>
            </a:r>
          </a:p>
        </p:txBody>
      </p:sp>
      <p:sp>
        <p:nvSpPr>
          <p:cNvPr name="TextBox 3" id="3"/>
          <p:cNvSpPr txBox="true"/>
          <p:nvPr/>
        </p:nvSpPr>
        <p:spPr>
          <a:xfrm rot="0">
            <a:off x="5033857" y="5805245"/>
            <a:ext cx="10669737" cy="2897749"/>
          </a:xfrm>
          <a:prstGeom prst="rect">
            <a:avLst/>
          </a:prstGeom>
        </p:spPr>
        <p:txBody>
          <a:bodyPr anchor="t" rtlCol="false" tIns="0" lIns="0" bIns="0" rIns="0">
            <a:spAutoFit/>
          </a:bodyPr>
          <a:lstStyle/>
          <a:p>
            <a:pPr algn="ctr">
              <a:lnSpc>
                <a:spcPts val="5763"/>
              </a:lnSpc>
            </a:pPr>
            <a:r>
              <a:rPr lang="en-US" sz="4116">
                <a:solidFill>
                  <a:srgbClr val="000000"/>
                </a:solidFill>
                <a:latin typeface="Alatsi"/>
                <a:ea typeface="Alatsi"/>
                <a:cs typeface="Alatsi"/>
                <a:sym typeface="Alatsi"/>
              </a:rPr>
              <a:t>Presented By : Kardelen Yagiz, Jing Xu and </a:t>
            </a:r>
          </a:p>
          <a:p>
            <a:pPr algn="ctr">
              <a:lnSpc>
                <a:spcPts val="5763"/>
              </a:lnSpc>
            </a:pPr>
            <a:r>
              <a:rPr lang="en-US" sz="4116">
                <a:solidFill>
                  <a:srgbClr val="000000"/>
                </a:solidFill>
                <a:latin typeface="Alatsi"/>
                <a:ea typeface="Alatsi"/>
                <a:cs typeface="Alatsi"/>
                <a:sym typeface="Alatsi"/>
              </a:rPr>
              <a:t>Jamie Holt</a:t>
            </a:r>
          </a:p>
          <a:p>
            <a:pPr algn="ctr">
              <a:lnSpc>
                <a:spcPts val="5763"/>
              </a:lnSpc>
            </a:pPr>
          </a:p>
          <a:p>
            <a:pPr algn="ctr">
              <a:lnSpc>
                <a:spcPts val="5763"/>
              </a:lnSpc>
            </a:pPr>
            <a:r>
              <a:rPr lang="en-US" sz="4116">
                <a:solidFill>
                  <a:srgbClr val="000000"/>
                </a:solidFill>
                <a:latin typeface="Alatsi"/>
                <a:ea typeface="Alatsi"/>
                <a:cs typeface="Alatsi"/>
                <a:sym typeface="Alatsi"/>
              </a:rPr>
              <a:t> </a:t>
            </a:r>
          </a:p>
        </p:txBody>
      </p:sp>
      <p:grpSp>
        <p:nvGrpSpPr>
          <p:cNvPr name="Group 4" id="4"/>
          <p:cNvGrpSpPr/>
          <p:nvPr/>
        </p:nvGrpSpPr>
        <p:grpSpPr>
          <a:xfrm rot="0">
            <a:off x="-31071" y="0"/>
            <a:ext cx="4239083" cy="10287000"/>
            <a:chOff x="0" y="0"/>
            <a:chExt cx="5652111" cy="13716000"/>
          </a:xfrm>
        </p:grpSpPr>
        <p:grpSp>
          <p:nvGrpSpPr>
            <p:cNvPr name="Group 5" id="5"/>
            <p:cNvGrpSpPr/>
            <p:nvPr/>
          </p:nvGrpSpPr>
          <p:grpSpPr>
            <a:xfrm rot="0">
              <a:off x="2826056" y="0"/>
              <a:ext cx="2826056" cy="13716000"/>
              <a:chOff x="0" y="0"/>
              <a:chExt cx="558233" cy="2709333"/>
            </a:xfrm>
          </p:grpSpPr>
          <p:sp>
            <p:nvSpPr>
              <p:cNvPr name="Freeform 6" id="6"/>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7" id="7"/>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13028" y="0"/>
              <a:ext cx="2826056" cy="13716000"/>
              <a:chOff x="0" y="0"/>
              <a:chExt cx="558233" cy="2709333"/>
            </a:xfrm>
          </p:grpSpPr>
          <p:sp>
            <p:nvSpPr>
              <p:cNvPr name="Freeform 9" id="9"/>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0" id="10"/>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2826056" cy="13716000"/>
              <a:chOff x="0" y="0"/>
              <a:chExt cx="558233" cy="2709333"/>
            </a:xfrm>
          </p:grpSpPr>
          <p:sp>
            <p:nvSpPr>
              <p:cNvPr name="Freeform 12" id="12"/>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3" id="13"/>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76854" y="3539798"/>
            <a:ext cx="5718502" cy="5718502"/>
          </a:xfrm>
          <a:custGeom>
            <a:avLst/>
            <a:gdLst/>
            <a:ahLst/>
            <a:cxnLst/>
            <a:rect r="r" b="b" t="t" l="l"/>
            <a:pathLst>
              <a:path h="5718502" w="5718502">
                <a:moveTo>
                  <a:pt x="0" y="0"/>
                </a:moveTo>
                <a:lnTo>
                  <a:pt x="5718502" y="0"/>
                </a:lnTo>
                <a:lnTo>
                  <a:pt x="5718502" y="5718502"/>
                </a:lnTo>
                <a:lnTo>
                  <a:pt x="0" y="5718502"/>
                </a:lnTo>
                <a:lnTo>
                  <a:pt x="0" y="0"/>
                </a:lnTo>
                <a:close/>
              </a:path>
            </a:pathLst>
          </a:custGeom>
          <a:blipFill>
            <a:blip r:embed="rId5"/>
            <a:stretch>
              <a:fillRect l="0" t="0" r="0" b="0"/>
            </a:stretch>
          </a:blipFill>
        </p:spPr>
      </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Overview of Our Solution</a:t>
            </a:r>
          </a:p>
        </p:txBody>
      </p:sp>
      <p:sp>
        <p:nvSpPr>
          <p:cNvPr name="TextBox 6" id="6"/>
          <p:cNvSpPr txBox="true"/>
          <p:nvPr/>
        </p:nvSpPr>
        <p:spPr>
          <a:xfrm rot="0">
            <a:off x="224074" y="6075385"/>
            <a:ext cx="5261931" cy="2417953"/>
          </a:xfrm>
          <a:prstGeom prst="rect">
            <a:avLst/>
          </a:prstGeom>
        </p:spPr>
        <p:txBody>
          <a:bodyPr anchor="t" rtlCol="false" tIns="0" lIns="0" bIns="0" rIns="0">
            <a:spAutoFit/>
          </a:bodyPr>
          <a:lstStyle/>
          <a:p>
            <a:pPr algn="ctr">
              <a:lnSpc>
                <a:spcPts val="4801"/>
              </a:lnSpc>
              <a:spcBef>
                <a:spcPct val="0"/>
              </a:spcBef>
            </a:pPr>
            <a:r>
              <a:rPr lang="en-US" sz="3429">
                <a:solidFill>
                  <a:srgbClr val="000000"/>
                </a:solidFill>
                <a:latin typeface="Alatsi"/>
                <a:ea typeface="Alatsi"/>
                <a:cs typeface="Alatsi"/>
                <a:sym typeface="Alatsi"/>
              </a:rPr>
              <a:t>buttons to input pain and mood levels, and also track menstruation beginning and end</a:t>
            </a:r>
          </a:p>
        </p:txBody>
      </p:sp>
      <p:grpSp>
        <p:nvGrpSpPr>
          <p:cNvPr name="Group 7" id="7"/>
          <p:cNvGrpSpPr/>
          <p:nvPr/>
        </p:nvGrpSpPr>
        <p:grpSpPr>
          <a:xfrm rot="0">
            <a:off x="5332700" y="6016942"/>
            <a:ext cx="3988117" cy="720090"/>
            <a:chOff x="0" y="0"/>
            <a:chExt cx="5317490" cy="960120"/>
          </a:xfrm>
        </p:grpSpPr>
        <p:sp>
          <p:nvSpPr>
            <p:cNvPr name="Freeform 8" id="8"/>
            <p:cNvSpPr/>
            <p:nvPr/>
          </p:nvSpPr>
          <p:spPr>
            <a:xfrm flipH="false" flipV="false" rot="0">
              <a:off x="49530" y="36830"/>
              <a:ext cx="5218430" cy="872490"/>
            </a:xfrm>
            <a:custGeom>
              <a:avLst/>
              <a:gdLst/>
              <a:ahLst/>
              <a:cxnLst/>
              <a:rect r="r" b="b" t="t" l="l"/>
              <a:pathLst>
                <a:path h="872490" w="5218430">
                  <a:moveTo>
                    <a:pt x="55880" y="467360"/>
                  </a:moveTo>
                  <a:cubicBezTo>
                    <a:pt x="1060450" y="205740"/>
                    <a:pt x="1596390" y="102870"/>
                    <a:pt x="1924050" y="59690"/>
                  </a:cubicBezTo>
                  <a:cubicBezTo>
                    <a:pt x="2146300" y="29210"/>
                    <a:pt x="2272030" y="21590"/>
                    <a:pt x="2490470" y="13970"/>
                  </a:cubicBezTo>
                  <a:cubicBezTo>
                    <a:pt x="2791460" y="1270"/>
                    <a:pt x="3323590" y="0"/>
                    <a:pt x="3562350" y="16510"/>
                  </a:cubicBezTo>
                  <a:cubicBezTo>
                    <a:pt x="3684270" y="25400"/>
                    <a:pt x="3733800" y="36830"/>
                    <a:pt x="3834130" y="54610"/>
                  </a:cubicBezTo>
                  <a:cubicBezTo>
                    <a:pt x="3962400" y="78740"/>
                    <a:pt x="4166870" y="124460"/>
                    <a:pt x="4269740" y="149860"/>
                  </a:cubicBezTo>
                  <a:cubicBezTo>
                    <a:pt x="4326890" y="163830"/>
                    <a:pt x="4353560" y="170180"/>
                    <a:pt x="4403090" y="187960"/>
                  </a:cubicBezTo>
                  <a:cubicBezTo>
                    <a:pt x="4467860" y="210820"/>
                    <a:pt x="4550410" y="247650"/>
                    <a:pt x="4625340" y="287020"/>
                  </a:cubicBezTo>
                  <a:cubicBezTo>
                    <a:pt x="4704080" y="328930"/>
                    <a:pt x="4779010" y="372110"/>
                    <a:pt x="4862830" y="434340"/>
                  </a:cubicBezTo>
                  <a:cubicBezTo>
                    <a:pt x="4966970" y="513080"/>
                    <a:pt x="5147310" y="657860"/>
                    <a:pt x="5193030" y="728980"/>
                  </a:cubicBezTo>
                  <a:cubicBezTo>
                    <a:pt x="5212080" y="758190"/>
                    <a:pt x="5218430" y="782320"/>
                    <a:pt x="5215890" y="803910"/>
                  </a:cubicBezTo>
                  <a:cubicBezTo>
                    <a:pt x="5213350" y="821690"/>
                    <a:pt x="5201920" y="839470"/>
                    <a:pt x="5189220" y="850900"/>
                  </a:cubicBezTo>
                  <a:cubicBezTo>
                    <a:pt x="5176520" y="862330"/>
                    <a:pt x="5157470" y="871220"/>
                    <a:pt x="5139690" y="871220"/>
                  </a:cubicBezTo>
                  <a:cubicBezTo>
                    <a:pt x="5118100" y="871220"/>
                    <a:pt x="5082540" y="858520"/>
                    <a:pt x="5067300" y="840740"/>
                  </a:cubicBezTo>
                  <a:cubicBezTo>
                    <a:pt x="5053330" y="821690"/>
                    <a:pt x="5046980" y="784860"/>
                    <a:pt x="5053330" y="763270"/>
                  </a:cubicBezTo>
                  <a:cubicBezTo>
                    <a:pt x="5059680" y="740410"/>
                    <a:pt x="5086350" y="713740"/>
                    <a:pt x="5109210" y="707390"/>
                  </a:cubicBezTo>
                  <a:cubicBezTo>
                    <a:pt x="5130800" y="701040"/>
                    <a:pt x="5167630" y="708660"/>
                    <a:pt x="5186680" y="722630"/>
                  </a:cubicBezTo>
                  <a:cubicBezTo>
                    <a:pt x="5204460" y="737870"/>
                    <a:pt x="5217160" y="773430"/>
                    <a:pt x="5217160" y="795020"/>
                  </a:cubicBezTo>
                  <a:cubicBezTo>
                    <a:pt x="5217160" y="812800"/>
                    <a:pt x="5207000" y="831850"/>
                    <a:pt x="5195570" y="844550"/>
                  </a:cubicBezTo>
                  <a:cubicBezTo>
                    <a:pt x="5184140" y="857250"/>
                    <a:pt x="5166360" y="868680"/>
                    <a:pt x="5148580" y="869950"/>
                  </a:cubicBezTo>
                  <a:cubicBezTo>
                    <a:pt x="5126990" y="872490"/>
                    <a:pt x="5105400" y="864870"/>
                    <a:pt x="5073650" y="847090"/>
                  </a:cubicBezTo>
                  <a:cubicBezTo>
                    <a:pt x="4998720" y="803910"/>
                    <a:pt x="4855210" y="631190"/>
                    <a:pt x="4739640" y="546100"/>
                  </a:cubicBezTo>
                  <a:cubicBezTo>
                    <a:pt x="4634230" y="469900"/>
                    <a:pt x="4517390" y="401320"/>
                    <a:pt x="4413250" y="356870"/>
                  </a:cubicBezTo>
                  <a:cubicBezTo>
                    <a:pt x="4326890" y="320040"/>
                    <a:pt x="4265930" y="307340"/>
                    <a:pt x="4163060" y="283210"/>
                  </a:cubicBezTo>
                  <a:cubicBezTo>
                    <a:pt x="4005580" y="245110"/>
                    <a:pt x="3784600" y="193040"/>
                    <a:pt x="3553460" y="171450"/>
                  </a:cubicBezTo>
                  <a:cubicBezTo>
                    <a:pt x="3249930" y="142240"/>
                    <a:pt x="2794000" y="152400"/>
                    <a:pt x="2498090" y="161290"/>
                  </a:cubicBezTo>
                  <a:cubicBezTo>
                    <a:pt x="2284730" y="168910"/>
                    <a:pt x="2127250" y="180340"/>
                    <a:pt x="1946910" y="201930"/>
                  </a:cubicBezTo>
                  <a:cubicBezTo>
                    <a:pt x="1770380" y="222250"/>
                    <a:pt x="1611630" y="252730"/>
                    <a:pt x="1426210" y="285750"/>
                  </a:cubicBezTo>
                  <a:cubicBezTo>
                    <a:pt x="1215390" y="322580"/>
                    <a:pt x="975360" y="364490"/>
                    <a:pt x="750570" y="417830"/>
                  </a:cubicBezTo>
                  <a:cubicBezTo>
                    <a:pt x="523240" y="471170"/>
                    <a:pt x="166370" y="612140"/>
                    <a:pt x="72390" y="607060"/>
                  </a:cubicBezTo>
                  <a:cubicBezTo>
                    <a:pt x="46990" y="607060"/>
                    <a:pt x="36830" y="600710"/>
                    <a:pt x="25400" y="589280"/>
                  </a:cubicBezTo>
                  <a:cubicBezTo>
                    <a:pt x="13970" y="579120"/>
                    <a:pt x="3810" y="561340"/>
                    <a:pt x="1270" y="544830"/>
                  </a:cubicBezTo>
                  <a:cubicBezTo>
                    <a:pt x="0" y="529590"/>
                    <a:pt x="5080" y="509270"/>
                    <a:pt x="13970" y="496570"/>
                  </a:cubicBezTo>
                  <a:cubicBezTo>
                    <a:pt x="22860" y="483870"/>
                    <a:pt x="55880" y="467360"/>
                    <a:pt x="55880" y="467360"/>
                  </a:cubicBezTo>
                </a:path>
              </a:pathLst>
            </a:custGeom>
            <a:solidFill>
              <a:srgbClr val="EB9391"/>
            </a:solidFill>
            <a:ln cap="sq">
              <a:noFill/>
              <a:prstDash val="solid"/>
              <a:miter/>
            </a:ln>
          </p:spPr>
        </p:sp>
      </p:grpSp>
      <p:grpSp>
        <p:nvGrpSpPr>
          <p:cNvPr name="Group 9" id="9"/>
          <p:cNvGrpSpPr/>
          <p:nvPr/>
        </p:nvGrpSpPr>
        <p:grpSpPr>
          <a:xfrm rot="0">
            <a:off x="8843962" y="6243638"/>
            <a:ext cx="600075" cy="550545"/>
            <a:chOff x="0" y="0"/>
            <a:chExt cx="800100" cy="734060"/>
          </a:xfrm>
        </p:grpSpPr>
        <p:sp>
          <p:nvSpPr>
            <p:cNvPr name="Freeform 10" id="10"/>
            <p:cNvSpPr/>
            <p:nvPr/>
          </p:nvSpPr>
          <p:spPr>
            <a:xfrm flipH="false" flipV="false" rot="0">
              <a:off x="48260" y="48260"/>
              <a:ext cx="702310" cy="636270"/>
            </a:xfrm>
            <a:custGeom>
              <a:avLst/>
              <a:gdLst/>
              <a:ahLst/>
              <a:cxnLst/>
              <a:rect r="r" b="b" t="t" l="l"/>
              <a:pathLst>
                <a:path h="636270" w="702310">
                  <a:moveTo>
                    <a:pt x="78740" y="455930"/>
                  </a:moveTo>
                  <a:cubicBezTo>
                    <a:pt x="381000" y="461010"/>
                    <a:pt x="483870" y="454660"/>
                    <a:pt x="491490" y="476250"/>
                  </a:cubicBezTo>
                  <a:cubicBezTo>
                    <a:pt x="497840" y="488950"/>
                    <a:pt x="453390" y="539750"/>
                    <a:pt x="444500" y="535940"/>
                  </a:cubicBezTo>
                  <a:cubicBezTo>
                    <a:pt x="429260" y="530860"/>
                    <a:pt x="439420" y="405130"/>
                    <a:pt x="452120" y="332740"/>
                  </a:cubicBezTo>
                  <a:cubicBezTo>
                    <a:pt x="467360" y="245110"/>
                    <a:pt x="515620" y="99060"/>
                    <a:pt x="544830" y="50800"/>
                  </a:cubicBezTo>
                  <a:cubicBezTo>
                    <a:pt x="557530" y="29210"/>
                    <a:pt x="565150" y="20320"/>
                    <a:pt x="580390" y="11430"/>
                  </a:cubicBezTo>
                  <a:cubicBezTo>
                    <a:pt x="594360" y="3810"/>
                    <a:pt x="614680" y="0"/>
                    <a:pt x="631190" y="2540"/>
                  </a:cubicBezTo>
                  <a:cubicBezTo>
                    <a:pt x="647700" y="5080"/>
                    <a:pt x="666750" y="12700"/>
                    <a:pt x="676910" y="26670"/>
                  </a:cubicBezTo>
                  <a:cubicBezTo>
                    <a:pt x="690880" y="43180"/>
                    <a:pt x="701040" y="78740"/>
                    <a:pt x="698500" y="99060"/>
                  </a:cubicBezTo>
                  <a:cubicBezTo>
                    <a:pt x="697230" y="116840"/>
                    <a:pt x="685800" y="133350"/>
                    <a:pt x="673100" y="144780"/>
                  </a:cubicBezTo>
                  <a:cubicBezTo>
                    <a:pt x="660400" y="154940"/>
                    <a:pt x="642620" y="165100"/>
                    <a:pt x="624840" y="163830"/>
                  </a:cubicBezTo>
                  <a:cubicBezTo>
                    <a:pt x="604520" y="163830"/>
                    <a:pt x="568960" y="151130"/>
                    <a:pt x="554990" y="133350"/>
                  </a:cubicBezTo>
                  <a:cubicBezTo>
                    <a:pt x="541020" y="115570"/>
                    <a:pt x="537210" y="78740"/>
                    <a:pt x="542290" y="58420"/>
                  </a:cubicBezTo>
                  <a:cubicBezTo>
                    <a:pt x="546100" y="41910"/>
                    <a:pt x="558800" y="26670"/>
                    <a:pt x="572770" y="16510"/>
                  </a:cubicBezTo>
                  <a:cubicBezTo>
                    <a:pt x="585470" y="7620"/>
                    <a:pt x="605790" y="1270"/>
                    <a:pt x="622300" y="2540"/>
                  </a:cubicBezTo>
                  <a:cubicBezTo>
                    <a:pt x="638810" y="2540"/>
                    <a:pt x="657860" y="8890"/>
                    <a:pt x="670560" y="20320"/>
                  </a:cubicBezTo>
                  <a:cubicBezTo>
                    <a:pt x="685800" y="35560"/>
                    <a:pt x="699770" y="60960"/>
                    <a:pt x="699770" y="90170"/>
                  </a:cubicBezTo>
                  <a:cubicBezTo>
                    <a:pt x="702310" y="139700"/>
                    <a:pt x="646430" y="233680"/>
                    <a:pt x="629920" y="290830"/>
                  </a:cubicBezTo>
                  <a:cubicBezTo>
                    <a:pt x="618490" y="334010"/>
                    <a:pt x="612140" y="367030"/>
                    <a:pt x="607060" y="403860"/>
                  </a:cubicBezTo>
                  <a:cubicBezTo>
                    <a:pt x="603250" y="441960"/>
                    <a:pt x="610870" y="482600"/>
                    <a:pt x="605790" y="518160"/>
                  </a:cubicBezTo>
                  <a:cubicBezTo>
                    <a:pt x="600710" y="548640"/>
                    <a:pt x="599440" y="582930"/>
                    <a:pt x="580390" y="601980"/>
                  </a:cubicBezTo>
                  <a:cubicBezTo>
                    <a:pt x="558800" y="623570"/>
                    <a:pt x="515620" y="629920"/>
                    <a:pt x="477520" y="633730"/>
                  </a:cubicBezTo>
                  <a:cubicBezTo>
                    <a:pt x="430530" y="636270"/>
                    <a:pt x="378460" y="614680"/>
                    <a:pt x="318770" y="610870"/>
                  </a:cubicBezTo>
                  <a:cubicBezTo>
                    <a:pt x="242570" y="604520"/>
                    <a:pt x="110490" y="624840"/>
                    <a:pt x="60960" y="609600"/>
                  </a:cubicBezTo>
                  <a:cubicBezTo>
                    <a:pt x="38100" y="601980"/>
                    <a:pt x="25400" y="591820"/>
                    <a:pt x="15240" y="577850"/>
                  </a:cubicBezTo>
                  <a:cubicBezTo>
                    <a:pt x="6350" y="563880"/>
                    <a:pt x="0" y="541020"/>
                    <a:pt x="2540" y="524510"/>
                  </a:cubicBezTo>
                  <a:cubicBezTo>
                    <a:pt x="3810" y="506730"/>
                    <a:pt x="15240" y="486410"/>
                    <a:pt x="27940" y="476250"/>
                  </a:cubicBezTo>
                  <a:cubicBezTo>
                    <a:pt x="40640" y="464820"/>
                    <a:pt x="80010" y="455930"/>
                    <a:pt x="80010" y="455930"/>
                  </a:cubicBezTo>
                </a:path>
              </a:pathLst>
            </a:custGeom>
            <a:solidFill>
              <a:srgbClr val="EB9391"/>
            </a:solidFill>
            <a:ln cap="sq">
              <a:noFill/>
              <a:prstDash val="solid"/>
              <a:miter/>
            </a:ln>
          </p:spPr>
        </p:sp>
      </p:grpSp>
      <p:sp>
        <p:nvSpPr>
          <p:cNvPr name="TextBox 11" id="11"/>
          <p:cNvSpPr txBox="true"/>
          <p:nvPr/>
        </p:nvSpPr>
        <p:spPr>
          <a:xfrm rot="0">
            <a:off x="13228320" y="6461760"/>
            <a:ext cx="4681380" cy="3570529"/>
          </a:xfrm>
          <a:prstGeom prst="rect">
            <a:avLst/>
          </a:prstGeom>
        </p:spPr>
        <p:txBody>
          <a:bodyPr anchor="t" rtlCol="false" tIns="0" lIns="0" bIns="0" rIns="0">
            <a:spAutoFit/>
          </a:bodyPr>
          <a:lstStyle/>
          <a:p>
            <a:pPr algn="ctr">
              <a:lnSpc>
                <a:spcPts val="4799"/>
              </a:lnSpc>
              <a:spcBef>
                <a:spcPct val="0"/>
              </a:spcBef>
            </a:pPr>
            <a:r>
              <a:rPr lang="en-US" sz="3427">
                <a:solidFill>
                  <a:srgbClr val="000000"/>
                </a:solidFill>
                <a:latin typeface="Alatsi"/>
                <a:ea typeface="Alatsi"/>
                <a:cs typeface="Alatsi"/>
                <a:sym typeface="Alatsi"/>
              </a:rPr>
              <a:t>display screen that shows the user which part of their cycle they’re on (i.e. menstrual, ovulation etc) </a:t>
            </a:r>
          </a:p>
        </p:txBody>
      </p:sp>
      <p:grpSp>
        <p:nvGrpSpPr>
          <p:cNvPr name="Group 12" id="12"/>
          <p:cNvGrpSpPr/>
          <p:nvPr/>
        </p:nvGrpSpPr>
        <p:grpSpPr>
          <a:xfrm rot="0">
            <a:off x="11014710" y="7596188"/>
            <a:ext cx="2477452" cy="347662"/>
            <a:chOff x="0" y="0"/>
            <a:chExt cx="3303270" cy="463550"/>
          </a:xfrm>
        </p:grpSpPr>
        <p:sp>
          <p:nvSpPr>
            <p:cNvPr name="Freeform 13" id="13"/>
            <p:cNvSpPr/>
            <p:nvPr/>
          </p:nvSpPr>
          <p:spPr>
            <a:xfrm flipH="false" flipV="false" rot="0">
              <a:off x="49530" y="50800"/>
              <a:ext cx="3209290" cy="367030"/>
            </a:xfrm>
            <a:custGeom>
              <a:avLst/>
              <a:gdLst/>
              <a:ahLst/>
              <a:cxnLst/>
              <a:rect r="r" b="b" t="t" l="l"/>
              <a:pathLst>
                <a:path h="367030" w="3209290">
                  <a:moveTo>
                    <a:pt x="68580" y="0"/>
                  </a:moveTo>
                  <a:cubicBezTo>
                    <a:pt x="471170" y="41910"/>
                    <a:pt x="670560" y="113030"/>
                    <a:pt x="811530" y="144780"/>
                  </a:cubicBezTo>
                  <a:cubicBezTo>
                    <a:pt x="920750" y="170180"/>
                    <a:pt x="999490" y="187960"/>
                    <a:pt x="1106170" y="203200"/>
                  </a:cubicBezTo>
                  <a:cubicBezTo>
                    <a:pt x="1226820" y="219710"/>
                    <a:pt x="1343660" y="227330"/>
                    <a:pt x="1501140" y="233680"/>
                  </a:cubicBezTo>
                  <a:cubicBezTo>
                    <a:pt x="1729740" y="242570"/>
                    <a:pt x="2106930" y="250190"/>
                    <a:pt x="2349500" y="232410"/>
                  </a:cubicBezTo>
                  <a:cubicBezTo>
                    <a:pt x="2532380" y="219710"/>
                    <a:pt x="2684780" y="191770"/>
                    <a:pt x="2829560" y="165100"/>
                  </a:cubicBezTo>
                  <a:cubicBezTo>
                    <a:pt x="2948940" y="140970"/>
                    <a:pt x="3097530" y="72390"/>
                    <a:pt x="3155950" y="85090"/>
                  </a:cubicBezTo>
                  <a:cubicBezTo>
                    <a:pt x="3180080" y="91440"/>
                    <a:pt x="3195320" y="107950"/>
                    <a:pt x="3202940" y="124460"/>
                  </a:cubicBezTo>
                  <a:cubicBezTo>
                    <a:pt x="3209290" y="140970"/>
                    <a:pt x="3206750" y="168910"/>
                    <a:pt x="3196590" y="184150"/>
                  </a:cubicBezTo>
                  <a:cubicBezTo>
                    <a:pt x="3187700" y="199390"/>
                    <a:pt x="3162300" y="213360"/>
                    <a:pt x="3144520" y="213360"/>
                  </a:cubicBezTo>
                  <a:cubicBezTo>
                    <a:pt x="3125470" y="214630"/>
                    <a:pt x="3100070" y="200660"/>
                    <a:pt x="3089910" y="186690"/>
                  </a:cubicBezTo>
                  <a:cubicBezTo>
                    <a:pt x="3079750" y="171450"/>
                    <a:pt x="3075940" y="143510"/>
                    <a:pt x="3082290" y="125730"/>
                  </a:cubicBezTo>
                  <a:cubicBezTo>
                    <a:pt x="3088640" y="109220"/>
                    <a:pt x="3111500" y="91440"/>
                    <a:pt x="3128010" y="86360"/>
                  </a:cubicBezTo>
                  <a:cubicBezTo>
                    <a:pt x="3140710" y="81280"/>
                    <a:pt x="3157220" y="85090"/>
                    <a:pt x="3168650" y="90170"/>
                  </a:cubicBezTo>
                  <a:cubicBezTo>
                    <a:pt x="3181350" y="95250"/>
                    <a:pt x="3194050" y="105410"/>
                    <a:pt x="3199130" y="118110"/>
                  </a:cubicBezTo>
                  <a:cubicBezTo>
                    <a:pt x="3206750" y="133350"/>
                    <a:pt x="3206750" y="162560"/>
                    <a:pt x="3200400" y="179070"/>
                  </a:cubicBezTo>
                  <a:cubicBezTo>
                    <a:pt x="3195320" y="191770"/>
                    <a:pt x="3185160" y="199390"/>
                    <a:pt x="3171190" y="207010"/>
                  </a:cubicBezTo>
                  <a:cubicBezTo>
                    <a:pt x="3145790" y="222250"/>
                    <a:pt x="3107690" y="228600"/>
                    <a:pt x="3049270" y="241300"/>
                  </a:cubicBezTo>
                  <a:cubicBezTo>
                    <a:pt x="2913380" y="271780"/>
                    <a:pt x="2564130" y="332740"/>
                    <a:pt x="2354580" y="351790"/>
                  </a:cubicBezTo>
                  <a:cubicBezTo>
                    <a:pt x="2181860" y="367030"/>
                    <a:pt x="2039620" y="360680"/>
                    <a:pt x="1878330" y="361950"/>
                  </a:cubicBezTo>
                  <a:cubicBezTo>
                    <a:pt x="1711960" y="361950"/>
                    <a:pt x="1515110" y="359410"/>
                    <a:pt x="1370330" y="351790"/>
                  </a:cubicBezTo>
                  <a:cubicBezTo>
                    <a:pt x="1261110" y="345440"/>
                    <a:pt x="1182370" y="337820"/>
                    <a:pt x="1085850" y="323850"/>
                  </a:cubicBezTo>
                  <a:cubicBezTo>
                    <a:pt x="985520" y="311150"/>
                    <a:pt x="892810" y="295910"/>
                    <a:pt x="781050" y="271780"/>
                  </a:cubicBezTo>
                  <a:cubicBezTo>
                    <a:pt x="640080" y="242570"/>
                    <a:pt x="445770" y="179070"/>
                    <a:pt x="311150" y="157480"/>
                  </a:cubicBezTo>
                  <a:cubicBezTo>
                    <a:pt x="213360" y="140970"/>
                    <a:pt x="99060" y="151130"/>
                    <a:pt x="52070" y="133350"/>
                  </a:cubicBezTo>
                  <a:cubicBezTo>
                    <a:pt x="31750" y="125730"/>
                    <a:pt x="21590" y="118110"/>
                    <a:pt x="12700" y="106680"/>
                  </a:cubicBezTo>
                  <a:cubicBezTo>
                    <a:pt x="3810" y="93980"/>
                    <a:pt x="0" y="74930"/>
                    <a:pt x="1270" y="59690"/>
                  </a:cubicBezTo>
                  <a:cubicBezTo>
                    <a:pt x="2540" y="44450"/>
                    <a:pt x="12700" y="26670"/>
                    <a:pt x="24130" y="17780"/>
                  </a:cubicBezTo>
                  <a:cubicBezTo>
                    <a:pt x="34290" y="7620"/>
                    <a:pt x="68580" y="0"/>
                    <a:pt x="68580" y="0"/>
                  </a:cubicBezTo>
                </a:path>
              </a:pathLst>
            </a:custGeom>
            <a:solidFill>
              <a:srgbClr val="EB9391"/>
            </a:solidFill>
            <a:ln cap="sq">
              <a:noFill/>
              <a:prstDash val="solid"/>
              <a:miter/>
            </a:ln>
          </p:spPr>
        </p:sp>
      </p:grpSp>
      <p:grpSp>
        <p:nvGrpSpPr>
          <p:cNvPr name="Group 14" id="14"/>
          <p:cNvGrpSpPr/>
          <p:nvPr/>
        </p:nvGrpSpPr>
        <p:grpSpPr>
          <a:xfrm rot="0">
            <a:off x="10957560" y="7359968"/>
            <a:ext cx="429578" cy="760095"/>
            <a:chOff x="0" y="0"/>
            <a:chExt cx="572770" cy="1013460"/>
          </a:xfrm>
        </p:grpSpPr>
        <p:sp>
          <p:nvSpPr>
            <p:cNvPr name="Freeform 15" id="15"/>
            <p:cNvSpPr/>
            <p:nvPr/>
          </p:nvSpPr>
          <p:spPr>
            <a:xfrm flipH="false" flipV="false" rot="0">
              <a:off x="35560" y="50800"/>
              <a:ext cx="487680" cy="915670"/>
            </a:xfrm>
            <a:custGeom>
              <a:avLst/>
              <a:gdLst/>
              <a:ahLst/>
              <a:cxnLst/>
              <a:rect r="r" b="b" t="t" l="l"/>
              <a:pathLst>
                <a:path h="915670" w="487680">
                  <a:moveTo>
                    <a:pt x="198120" y="419100"/>
                  </a:moveTo>
                  <a:cubicBezTo>
                    <a:pt x="212090" y="694690"/>
                    <a:pt x="270510" y="769620"/>
                    <a:pt x="273050" y="817880"/>
                  </a:cubicBezTo>
                  <a:cubicBezTo>
                    <a:pt x="273050" y="847090"/>
                    <a:pt x="265430" y="873760"/>
                    <a:pt x="250190" y="889000"/>
                  </a:cubicBezTo>
                  <a:cubicBezTo>
                    <a:pt x="234950" y="905510"/>
                    <a:pt x="200660" y="915670"/>
                    <a:pt x="179070" y="911860"/>
                  </a:cubicBezTo>
                  <a:cubicBezTo>
                    <a:pt x="157480" y="908050"/>
                    <a:pt x="132080" y="886460"/>
                    <a:pt x="120650" y="864870"/>
                  </a:cubicBezTo>
                  <a:cubicBezTo>
                    <a:pt x="107950" y="842010"/>
                    <a:pt x="118110" y="815340"/>
                    <a:pt x="111760" y="777240"/>
                  </a:cubicBezTo>
                  <a:cubicBezTo>
                    <a:pt x="97790" y="698500"/>
                    <a:pt x="26670" y="505460"/>
                    <a:pt x="15240" y="422910"/>
                  </a:cubicBezTo>
                  <a:cubicBezTo>
                    <a:pt x="10160" y="379730"/>
                    <a:pt x="0" y="359410"/>
                    <a:pt x="15240" y="322580"/>
                  </a:cubicBezTo>
                  <a:cubicBezTo>
                    <a:pt x="43180" y="257810"/>
                    <a:pt x="181610" y="154940"/>
                    <a:pt x="247650" y="97790"/>
                  </a:cubicBezTo>
                  <a:cubicBezTo>
                    <a:pt x="293370" y="59690"/>
                    <a:pt x="331470" y="19050"/>
                    <a:pt x="368300" y="7620"/>
                  </a:cubicBezTo>
                  <a:cubicBezTo>
                    <a:pt x="396240" y="0"/>
                    <a:pt x="426720" y="0"/>
                    <a:pt x="445770" y="11430"/>
                  </a:cubicBezTo>
                  <a:cubicBezTo>
                    <a:pt x="466090" y="22860"/>
                    <a:pt x="485140" y="54610"/>
                    <a:pt x="486410" y="77470"/>
                  </a:cubicBezTo>
                  <a:cubicBezTo>
                    <a:pt x="487680" y="100330"/>
                    <a:pt x="472440" y="134620"/>
                    <a:pt x="454660" y="148590"/>
                  </a:cubicBezTo>
                  <a:cubicBezTo>
                    <a:pt x="435610" y="162560"/>
                    <a:pt x="398780" y="168910"/>
                    <a:pt x="377190" y="161290"/>
                  </a:cubicBezTo>
                  <a:cubicBezTo>
                    <a:pt x="355600" y="153670"/>
                    <a:pt x="330200" y="127000"/>
                    <a:pt x="323850" y="105410"/>
                  </a:cubicBezTo>
                  <a:cubicBezTo>
                    <a:pt x="317500" y="83820"/>
                    <a:pt x="326390" y="46990"/>
                    <a:pt x="340360" y="29210"/>
                  </a:cubicBezTo>
                  <a:cubicBezTo>
                    <a:pt x="355600" y="11430"/>
                    <a:pt x="391160" y="0"/>
                    <a:pt x="412750" y="0"/>
                  </a:cubicBezTo>
                  <a:cubicBezTo>
                    <a:pt x="430530" y="1270"/>
                    <a:pt x="448310" y="11430"/>
                    <a:pt x="459740" y="22860"/>
                  </a:cubicBezTo>
                  <a:cubicBezTo>
                    <a:pt x="472440" y="34290"/>
                    <a:pt x="482600" y="52070"/>
                    <a:pt x="485140" y="68580"/>
                  </a:cubicBezTo>
                  <a:cubicBezTo>
                    <a:pt x="487680" y="85090"/>
                    <a:pt x="487680" y="102870"/>
                    <a:pt x="477520" y="120650"/>
                  </a:cubicBezTo>
                  <a:cubicBezTo>
                    <a:pt x="459740" y="151130"/>
                    <a:pt x="405130" y="176530"/>
                    <a:pt x="364490" y="214630"/>
                  </a:cubicBezTo>
                  <a:cubicBezTo>
                    <a:pt x="309880" y="264160"/>
                    <a:pt x="236220" y="368300"/>
                    <a:pt x="185420" y="401320"/>
                  </a:cubicBezTo>
                  <a:cubicBezTo>
                    <a:pt x="157480" y="420370"/>
                    <a:pt x="109220" y="429260"/>
                    <a:pt x="109220" y="430530"/>
                  </a:cubicBezTo>
                  <a:cubicBezTo>
                    <a:pt x="110490" y="431800"/>
                    <a:pt x="162560" y="398780"/>
                    <a:pt x="184150" y="410210"/>
                  </a:cubicBezTo>
                  <a:cubicBezTo>
                    <a:pt x="224790" y="434340"/>
                    <a:pt x="245110" y="624840"/>
                    <a:pt x="259080" y="703580"/>
                  </a:cubicBezTo>
                  <a:cubicBezTo>
                    <a:pt x="269240" y="756920"/>
                    <a:pt x="279400" y="803910"/>
                    <a:pt x="273050" y="838200"/>
                  </a:cubicBezTo>
                  <a:cubicBezTo>
                    <a:pt x="270510" y="859790"/>
                    <a:pt x="264160" y="877570"/>
                    <a:pt x="250190" y="889000"/>
                  </a:cubicBezTo>
                  <a:cubicBezTo>
                    <a:pt x="233680" y="902970"/>
                    <a:pt x="199390" y="914400"/>
                    <a:pt x="179070" y="911860"/>
                  </a:cubicBezTo>
                  <a:cubicBezTo>
                    <a:pt x="160020" y="909320"/>
                    <a:pt x="144780" y="899160"/>
                    <a:pt x="129540" y="881380"/>
                  </a:cubicBezTo>
                  <a:cubicBezTo>
                    <a:pt x="105410" y="854710"/>
                    <a:pt x="77470" y="787400"/>
                    <a:pt x="63500" y="742950"/>
                  </a:cubicBezTo>
                  <a:cubicBezTo>
                    <a:pt x="52070" y="706120"/>
                    <a:pt x="48260" y="676910"/>
                    <a:pt x="44450" y="635000"/>
                  </a:cubicBezTo>
                  <a:cubicBezTo>
                    <a:pt x="39370" y="575310"/>
                    <a:pt x="34290" y="464820"/>
                    <a:pt x="41910" y="419100"/>
                  </a:cubicBezTo>
                  <a:cubicBezTo>
                    <a:pt x="45720" y="394970"/>
                    <a:pt x="50800" y="379730"/>
                    <a:pt x="62230" y="367030"/>
                  </a:cubicBezTo>
                  <a:cubicBezTo>
                    <a:pt x="73660" y="354330"/>
                    <a:pt x="95250" y="344170"/>
                    <a:pt x="110490" y="341630"/>
                  </a:cubicBezTo>
                  <a:cubicBezTo>
                    <a:pt x="123190" y="339090"/>
                    <a:pt x="135890" y="340360"/>
                    <a:pt x="147320" y="345440"/>
                  </a:cubicBezTo>
                  <a:cubicBezTo>
                    <a:pt x="162560" y="351790"/>
                    <a:pt x="180340" y="368300"/>
                    <a:pt x="189230" y="382270"/>
                  </a:cubicBezTo>
                  <a:cubicBezTo>
                    <a:pt x="195580" y="393700"/>
                    <a:pt x="198120" y="419100"/>
                    <a:pt x="198120" y="419100"/>
                  </a:cubicBezTo>
                </a:path>
              </a:pathLst>
            </a:custGeom>
            <a:solidFill>
              <a:srgbClr val="EB9391"/>
            </a:solidFill>
            <a:ln cap="sq">
              <a:noFill/>
              <a:prstDash val="solid"/>
              <a:miter/>
            </a:ln>
          </p:spPr>
        </p:sp>
      </p:grpSp>
      <p:sp>
        <p:nvSpPr>
          <p:cNvPr name="TextBox 16" id="16"/>
          <p:cNvSpPr txBox="true"/>
          <p:nvPr/>
        </p:nvSpPr>
        <p:spPr>
          <a:xfrm rot="0">
            <a:off x="1028700" y="3207461"/>
            <a:ext cx="3785082" cy="1770304"/>
          </a:xfrm>
          <a:prstGeom prst="rect">
            <a:avLst/>
          </a:prstGeom>
        </p:spPr>
        <p:txBody>
          <a:bodyPr anchor="t" rtlCol="false" tIns="0" lIns="0" bIns="0" rIns="0">
            <a:spAutoFit/>
          </a:bodyPr>
          <a:lstStyle/>
          <a:p>
            <a:pPr algn="ctr">
              <a:lnSpc>
                <a:spcPts val="4799"/>
              </a:lnSpc>
              <a:spcBef>
                <a:spcPct val="0"/>
              </a:spcBef>
            </a:pPr>
            <a:r>
              <a:rPr lang="en-US" sz="3427">
                <a:solidFill>
                  <a:srgbClr val="000000"/>
                </a:solidFill>
                <a:latin typeface="Alatsi"/>
                <a:ea typeface="Alatsi"/>
                <a:cs typeface="Alatsi"/>
                <a:sym typeface="Alatsi"/>
              </a:rPr>
              <a:t>LED bars used to display the pain and mood tracking</a:t>
            </a:r>
          </a:p>
        </p:txBody>
      </p:sp>
      <p:grpSp>
        <p:nvGrpSpPr>
          <p:cNvPr name="Group 17" id="17"/>
          <p:cNvGrpSpPr/>
          <p:nvPr/>
        </p:nvGrpSpPr>
        <p:grpSpPr>
          <a:xfrm rot="0">
            <a:off x="11161395" y="6319838"/>
            <a:ext cx="723900" cy="603885"/>
            <a:chOff x="0" y="0"/>
            <a:chExt cx="965200" cy="805180"/>
          </a:xfrm>
        </p:grpSpPr>
        <p:sp>
          <p:nvSpPr>
            <p:cNvPr name="Freeform 18" id="18"/>
            <p:cNvSpPr/>
            <p:nvPr/>
          </p:nvSpPr>
          <p:spPr>
            <a:xfrm flipH="false" flipV="false" rot="0">
              <a:off x="43180" y="48260"/>
              <a:ext cx="871220" cy="712470"/>
            </a:xfrm>
            <a:custGeom>
              <a:avLst/>
              <a:gdLst/>
              <a:ahLst/>
              <a:cxnLst/>
              <a:rect r="r" b="b" t="t" l="l"/>
              <a:pathLst>
                <a:path h="712470" w="871220">
                  <a:moveTo>
                    <a:pt x="163830" y="80010"/>
                  </a:moveTo>
                  <a:cubicBezTo>
                    <a:pt x="186690" y="311150"/>
                    <a:pt x="228600" y="524510"/>
                    <a:pt x="278130" y="543560"/>
                  </a:cubicBezTo>
                  <a:cubicBezTo>
                    <a:pt x="308610" y="553720"/>
                    <a:pt x="335280" y="505460"/>
                    <a:pt x="382270" y="482600"/>
                  </a:cubicBezTo>
                  <a:cubicBezTo>
                    <a:pt x="471170" y="438150"/>
                    <a:pt x="704850" y="316230"/>
                    <a:pt x="783590" y="316230"/>
                  </a:cubicBezTo>
                  <a:cubicBezTo>
                    <a:pt x="815340" y="317500"/>
                    <a:pt x="838200" y="331470"/>
                    <a:pt x="852170" y="347980"/>
                  </a:cubicBezTo>
                  <a:cubicBezTo>
                    <a:pt x="864870" y="360680"/>
                    <a:pt x="871220" y="378460"/>
                    <a:pt x="869950" y="396240"/>
                  </a:cubicBezTo>
                  <a:cubicBezTo>
                    <a:pt x="868680" y="417830"/>
                    <a:pt x="853440" y="450850"/>
                    <a:pt x="835660" y="464820"/>
                  </a:cubicBezTo>
                  <a:cubicBezTo>
                    <a:pt x="816610" y="477520"/>
                    <a:pt x="781050" y="481330"/>
                    <a:pt x="759460" y="473710"/>
                  </a:cubicBezTo>
                  <a:cubicBezTo>
                    <a:pt x="739140" y="466090"/>
                    <a:pt x="716280" y="436880"/>
                    <a:pt x="709930" y="416560"/>
                  </a:cubicBezTo>
                  <a:cubicBezTo>
                    <a:pt x="704850" y="400050"/>
                    <a:pt x="707390" y="379730"/>
                    <a:pt x="715010" y="364490"/>
                  </a:cubicBezTo>
                  <a:cubicBezTo>
                    <a:pt x="721360" y="349250"/>
                    <a:pt x="734060" y="334010"/>
                    <a:pt x="749300" y="326390"/>
                  </a:cubicBezTo>
                  <a:cubicBezTo>
                    <a:pt x="768350" y="317500"/>
                    <a:pt x="806450" y="317500"/>
                    <a:pt x="825500" y="325120"/>
                  </a:cubicBezTo>
                  <a:cubicBezTo>
                    <a:pt x="842010" y="331470"/>
                    <a:pt x="854710" y="347980"/>
                    <a:pt x="862330" y="361950"/>
                  </a:cubicBezTo>
                  <a:cubicBezTo>
                    <a:pt x="868680" y="377190"/>
                    <a:pt x="871220" y="397510"/>
                    <a:pt x="868680" y="414020"/>
                  </a:cubicBezTo>
                  <a:cubicBezTo>
                    <a:pt x="864870" y="430530"/>
                    <a:pt x="861060" y="441960"/>
                    <a:pt x="842010" y="458470"/>
                  </a:cubicBezTo>
                  <a:cubicBezTo>
                    <a:pt x="777240" y="516890"/>
                    <a:pt x="401320" y="687070"/>
                    <a:pt x="289560" y="704850"/>
                  </a:cubicBezTo>
                  <a:cubicBezTo>
                    <a:pt x="245110" y="712470"/>
                    <a:pt x="215900" y="708660"/>
                    <a:pt x="190500" y="694690"/>
                  </a:cubicBezTo>
                  <a:cubicBezTo>
                    <a:pt x="167640" y="683260"/>
                    <a:pt x="153670" y="659130"/>
                    <a:pt x="139700" y="636270"/>
                  </a:cubicBezTo>
                  <a:cubicBezTo>
                    <a:pt x="125730" y="613410"/>
                    <a:pt x="120650" y="594360"/>
                    <a:pt x="109220" y="560070"/>
                  </a:cubicBezTo>
                  <a:cubicBezTo>
                    <a:pt x="83820" y="491490"/>
                    <a:pt x="25400" y="332740"/>
                    <a:pt x="10160" y="243840"/>
                  </a:cubicBezTo>
                  <a:cubicBezTo>
                    <a:pt x="0" y="181610"/>
                    <a:pt x="1270" y="119380"/>
                    <a:pt x="7620" y="80010"/>
                  </a:cubicBezTo>
                  <a:cubicBezTo>
                    <a:pt x="11430" y="57150"/>
                    <a:pt x="15240" y="40640"/>
                    <a:pt x="26670" y="27940"/>
                  </a:cubicBezTo>
                  <a:cubicBezTo>
                    <a:pt x="38100" y="15240"/>
                    <a:pt x="60960" y="5080"/>
                    <a:pt x="76200" y="2540"/>
                  </a:cubicBezTo>
                  <a:cubicBezTo>
                    <a:pt x="88900" y="0"/>
                    <a:pt x="101600" y="1270"/>
                    <a:pt x="114300" y="6350"/>
                  </a:cubicBezTo>
                  <a:cubicBezTo>
                    <a:pt x="128270" y="12700"/>
                    <a:pt x="147320" y="30480"/>
                    <a:pt x="154940" y="43180"/>
                  </a:cubicBezTo>
                  <a:cubicBezTo>
                    <a:pt x="162560" y="54610"/>
                    <a:pt x="163830" y="80010"/>
                    <a:pt x="163830" y="80010"/>
                  </a:cubicBezTo>
                </a:path>
              </a:pathLst>
            </a:custGeom>
            <a:solidFill>
              <a:srgbClr val="EB9391"/>
            </a:solidFill>
            <a:ln cap="sq">
              <a:noFill/>
              <a:prstDash val="solid"/>
              <a:miter/>
            </a:ln>
          </p:spPr>
        </p:sp>
      </p:grpSp>
      <p:grpSp>
        <p:nvGrpSpPr>
          <p:cNvPr name="Group 19" id="19"/>
          <p:cNvGrpSpPr/>
          <p:nvPr/>
        </p:nvGrpSpPr>
        <p:grpSpPr>
          <a:xfrm rot="0">
            <a:off x="4872990" y="2761298"/>
            <a:ext cx="6188392" cy="2413635"/>
            <a:chOff x="0" y="0"/>
            <a:chExt cx="8251190" cy="3218180"/>
          </a:xfrm>
        </p:grpSpPr>
        <p:sp>
          <p:nvSpPr>
            <p:cNvPr name="Freeform 20" id="20"/>
            <p:cNvSpPr/>
            <p:nvPr/>
          </p:nvSpPr>
          <p:spPr>
            <a:xfrm flipH="false" flipV="false" rot="0">
              <a:off x="49530" y="35560"/>
              <a:ext cx="8155940" cy="3134360"/>
            </a:xfrm>
            <a:custGeom>
              <a:avLst/>
              <a:gdLst/>
              <a:ahLst/>
              <a:cxnLst/>
              <a:rect r="r" b="b" t="t" l="l"/>
              <a:pathLst>
                <a:path h="3134360" w="8155940">
                  <a:moveTo>
                    <a:pt x="66040" y="246380"/>
                  </a:moveTo>
                  <a:cubicBezTo>
                    <a:pt x="1065530" y="204470"/>
                    <a:pt x="1699260" y="99060"/>
                    <a:pt x="2028190" y="63500"/>
                  </a:cubicBezTo>
                  <a:cubicBezTo>
                    <a:pt x="2223770" y="43180"/>
                    <a:pt x="2292350" y="34290"/>
                    <a:pt x="2494280" y="25400"/>
                  </a:cubicBezTo>
                  <a:cubicBezTo>
                    <a:pt x="2874010" y="7620"/>
                    <a:pt x="3769360" y="0"/>
                    <a:pt x="4131310" y="15240"/>
                  </a:cubicBezTo>
                  <a:cubicBezTo>
                    <a:pt x="4311650" y="24130"/>
                    <a:pt x="4422140" y="38100"/>
                    <a:pt x="4535170" y="53340"/>
                  </a:cubicBezTo>
                  <a:cubicBezTo>
                    <a:pt x="4616450" y="64770"/>
                    <a:pt x="4663440" y="73660"/>
                    <a:pt x="4745990" y="91440"/>
                  </a:cubicBezTo>
                  <a:cubicBezTo>
                    <a:pt x="4864100" y="116840"/>
                    <a:pt x="5034280" y="158750"/>
                    <a:pt x="5175250" y="199390"/>
                  </a:cubicBezTo>
                  <a:cubicBezTo>
                    <a:pt x="5317490" y="240030"/>
                    <a:pt x="5459730" y="284480"/>
                    <a:pt x="5596890" y="336550"/>
                  </a:cubicBezTo>
                  <a:cubicBezTo>
                    <a:pt x="5732780" y="388620"/>
                    <a:pt x="5857240" y="440690"/>
                    <a:pt x="5998210" y="510540"/>
                  </a:cubicBezTo>
                  <a:cubicBezTo>
                    <a:pt x="6163310" y="591820"/>
                    <a:pt x="6377940" y="711200"/>
                    <a:pt x="6523990" y="801370"/>
                  </a:cubicBezTo>
                  <a:cubicBezTo>
                    <a:pt x="6634480" y="868680"/>
                    <a:pt x="6717030" y="927100"/>
                    <a:pt x="6804660" y="991870"/>
                  </a:cubicBezTo>
                  <a:cubicBezTo>
                    <a:pt x="6885940" y="1051560"/>
                    <a:pt x="6954520" y="1101090"/>
                    <a:pt x="7034530" y="1172210"/>
                  </a:cubicBezTo>
                  <a:cubicBezTo>
                    <a:pt x="7134860" y="1262380"/>
                    <a:pt x="7250430" y="1379220"/>
                    <a:pt x="7353300" y="1496060"/>
                  </a:cubicBezTo>
                  <a:cubicBezTo>
                    <a:pt x="7462520" y="1617980"/>
                    <a:pt x="7585710" y="1774190"/>
                    <a:pt x="7669530" y="1891030"/>
                  </a:cubicBezTo>
                  <a:cubicBezTo>
                    <a:pt x="7731760" y="1978660"/>
                    <a:pt x="7773670" y="2045970"/>
                    <a:pt x="7820660" y="2128520"/>
                  </a:cubicBezTo>
                  <a:cubicBezTo>
                    <a:pt x="7868920" y="2212340"/>
                    <a:pt x="7917180" y="2299970"/>
                    <a:pt x="7956550" y="2390140"/>
                  </a:cubicBezTo>
                  <a:cubicBezTo>
                    <a:pt x="7995920" y="2479040"/>
                    <a:pt x="8025130" y="2570480"/>
                    <a:pt x="8055610" y="2665730"/>
                  </a:cubicBezTo>
                  <a:cubicBezTo>
                    <a:pt x="8086090" y="2766060"/>
                    <a:pt x="8125460" y="2901950"/>
                    <a:pt x="8139430" y="2976880"/>
                  </a:cubicBezTo>
                  <a:cubicBezTo>
                    <a:pt x="8147050" y="3017520"/>
                    <a:pt x="8155940" y="3048000"/>
                    <a:pt x="8150860" y="3073400"/>
                  </a:cubicBezTo>
                  <a:cubicBezTo>
                    <a:pt x="8147050" y="3089910"/>
                    <a:pt x="8138160" y="3103880"/>
                    <a:pt x="8126730" y="3114040"/>
                  </a:cubicBezTo>
                  <a:cubicBezTo>
                    <a:pt x="8115300" y="3122930"/>
                    <a:pt x="8098790" y="3130550"/>
                    <a:pt x="8083550" y="3131820"/>
                  </a:cubicBezTo>
                  <a:cubicBezTo>
                    <a:pt x="8068310" y="3133090"/>
                    <a:pt x="8050530" y="3128010"/>
                    <a:pt x="8037830" y="3119120"/>
                  </a:cubicBezTo>
                  <a:cubicBezTo>
                    <a:pt x="8026400" y="3111500"/>
                    <a:pt x="8013700" y="3097530"/>
                    <a:pt x="8009890" y="3082290"/>
                  </a:cubicBezTo>
                  <a:cubicBezTo>
                    <a:pt x="8004810" y="3064510"/>
                    <a:pt x="8007350" y="3031490"/>
                    <a:pt x="8020050" y="3014980"/>
                  </a:cubicBezTo>
                  <a:cubicBezTo>
                    <a:pt x="8031480" y="2998470"/>
                    <a:pt x="8063230" y="2985770"/>
                    <a:pt x="8082280" y="2985770"/>
                  </a:cubicBezTo>
                  <a:cubicBezTo>
                    <a:pt x="8097520" y="2984500"/>
                    <a:pt x="8114030" y="2992120"/>
                    <a:pt x="8125460" y="3002280"/>
                  </a:cubicBezTo>
                  <a:cubicBezTo>
                    <a:pt x="8136890" y="3011170"/>
                    <a:pt x="8147050" y="3027680"/>
                    <a:pt x="8149590" y="3041650"/>
                  </a:cubicBezTo>
                  <a:cubicBezTo>
                    <a:pt x="8153400" y="3055620"/>
                    <a:pt x="8152130" y="3074670"/>
                    <a:pt x="8145780" y="3088640"/>
                  </a:cubicBezTo>
                  <a:cubicBezTo>
                    <a:pt x="8139430" y="3101340"/>
                    <a:pt x="8126730" y="3115310"/>
                    <a:pt x="8114030" y="3122930"/>
                  </a:cubicBezTo>
                  <a:cubicBezTo>
                    <a:pt x="8101330" y="3129280"/>
                    <a:pt x="8083550" y="3134360"/>
                    <a:pt x="8068310" y="3130550"/>
                  </a:cubicBezTo>
                  <a:cubicBezTo>
                    <a:pt x="8049260" y="3126740"/>
                    <a:pt x="8030210" y="3116580"/>
                    <a:pt x="8012430" y="3089910"/>
                  </a:cubicBezTo>
                  <a:cubicBezTo>
                    <a:pt x="7966710" y="3021330"/>
                    <a:pt x="7934960" y="2738120"/>
                    <a:pt x="7900670" y="2618740"/>
                  </a:cubicBezTo>
                  <a:cubicBezTo>
                    <a:pt x="7879080" y="2545080"/>
                    <a:pt x="7865110" y="2505710"/>
                    <a:pt x="7838440" y="2442210"/>
                  </a:cubicBezTo>
                  <a:cubicBezTo>
                    <a:pt x="7807960" y="2364740"/>
                    <a:pt x="7771130" y="2278380"/>
                    <a:pt x="7720330" y="2189480"/>
                  </a:cubicBezTo>
                  <a:cubicBezTo>
                    <a:pt x="7656830" y="2077720"/>
                    <a:pt x="7571740" y="1949450"/>
                    <a:pt x="7482840" y="1831340"/>
                  </a:cubicBezTo>
                  <a:cubicBezTo>
                    <a:pt x="7386320" y="1705610"/>
                    <a:pt x="7270750" y="1572260"/>
                    <a:pt x="7162800" y="1459230"/>
                  </a:cubicBezTo>
                  <a:cubicBezTo>
                    <a:pt x="7062470" y="1353820"/>
                    <a:pt x="6968490" y="1264920"/>
                    <a:pt x="6858000" y="1174750"/>
                  </a:cubicBezTo>
                  <a:cubicBezTo>
                    <a:pt x="6737350" y="1078230"/>
                    <a:pt x="6606540" y="988060"/>
                    <a:pt x="6464300" y="899160"/>
                  </a:cubicBezTo>
                  <a:cubicBezTo>
                    <a:pt x="6306820" y="800100"/>
                    <a:pt x="6111240" y="693420"/>
                    <a:pt x="5949950" y="614680"/>
                  </a:cubicBezTo>
                  <a:cubicBezTo>
                    <a:pt x="5811520" y="546100"/>
                    <a:pt x="5692140" y="495300"/>
                    <a:pt x="5558790" y="444500"/>
                  </a:cubicBezTo>
                  <a:cubicBezTo>
                    <a:pt x="5424170" y="393700"/>
                    <a:pt x="5284470" y="350520"/>
                    <a:pt x="5146040" y="309880"/>
                  </a:cubicBezTo>
                  <a:cubicBezTo>
                    <a:pt x="5007610" y="269240"/>
                    <a:pt x="4841240" y="228600"/>
                    <a:pt x="4725670" y="203200"/>
                  </a:cubicBezTo>
                  <a:cubicBezTo>
                    <a:pt x="4645660" y="186690"/>
                    <a:pt x="4599940" y="177800"/>
                    <a:pt x="4521200" y="167640"/>
                  </a:cubicBezTo>
                  <a:cubicBezTo>
                    <a:pt x="4411980" y="152400"/>
                    <a:pt x="4298950" y="138430"/>
                    <a:pt x="4130040" y="129540"/>
                  </a:cubicBezTo>
                  <a:cubicBezTo>
                    <a:pt x="3821430" y="115570"/>
                    <a:pt x="3144520" y="123190"/>
                    <a:pt x="2818130" y="129540"/>
                  </a:cubicBezTo>
                  <a:cubicBezTo>
                    <a:pt x="2623820" y="133350"/>
                    <a:pt x="2506980" y="138430"/>
                    <a:pt x="2352040" y="149860"/>
                  </a:cubicBezTo>
                  <a:cubicBezTo>
                    <a:pt x="2198370" y="160020"/>
                    <a:pt x="2080260" y="175260"/>
                    <a:pt x="1892300" y="198120"/>
                  </a:cubicBezTo>
                  <a:cubicBezTo>
                    <a:pt x="1590040" y="233680"/>
                    <a:pt x="971550" y="331470"/>
                    <a:pt x="713740" y="356870"/>
                  </a:cubicBezTo>
                  <a:cubicBezTo>
                    <a:pt x="588010" y="368300"/>
                    <a:pt x="532130" y="370840"/>
                    <a:pt x="431800" y="373380"/>
                  </a:cubicBezTo>
                  <a:cubicBezTo>
                    <a:pt x="313690" y="377190"/>
                    <a:pt x="109220" y="391160"/>
                    <a:pt x="50800" y="373380"/>
                  </a:cubicBezTo>
                  <a:cubicBezTo>
                    <a:pt x="29210" y="365760"/>
                    <a:pt x="20320" y="358140"/>
                    <a:pt x="12700" y="346710"/>
                  </a:cubicBezTo>
                  <a:cubicBezTo>
                    <a:pt x="5080" y="335280"/>
                    <a:pt x="0" y="316230"/>
                    <a:pt x="1270" y="302260"/>
                  </a:cubicBezTo>
                  <a:cubicBezTo>
                    <a:pt x="3810" y="288290"/>
                    <a:pt x="12700" y="271780"/>
                    <a:pt x="22860" y="262890"/>
                  </a:cubicBezTo>
                  <a:cubicBezTo>
                    <a:pt x="33020" y="252730"/>
                    <a:pt x="66040" y="246380"/>
                    <a:pt x="66040" y="246380"/>
                  </a:cubicBezTo>
                </a:path>
              </a:pathLst>
            </a:custGeom>
            <a:solidFill>
              <a:srgbClr val="EB9391"/>
            </a:solidFill>
            <a:ln cap="sq">
              <a:noFill/>
              <a:prstDash val="solid"/>
              <a:miter/>
            </a:ln>
          </p:spPr>
        </p:sp>
      </p:grpSp>
      <p:grpSp>
        <p:nvGrpSpPr>
          <p:cNvPr name="Group 21" id="21"/>
          <p:cNvGrpSpPr/>
          <p:nvPr/>
        </p:nvGrpSpPr>
        <p:grpSpPr>
          <a:xfrm rot="0">
            <a:off x="10560368" y="4457700"/>
            <a:ext cx="587693" cy="691515"/>
            <a:chOff x="0" y="0"/>
            <a:chExt cx="783590" cy="922020"/>
          </a:xfrm>
        </p:grpSpPr>
        <p:sp>
          <p:nvSpPr>
            <p:cNvPr name="Freeform 22" id="22"/>
            <p:cNvSpPr/>
            <p:nvPr/>
          </p:nvSpPr>
          <p:spPr>
            <a:xfrm flipH="false" flipV="false" rot="0">
              <a:off x="48260" y="48260"/>
              <a:ext cx="685800" cy="826770"/>
            </a:xfrm>
            <a:custGeom>
              <a:avLst/>
              <a:gdLst/>
              <a:ahLst/>
              <a:cxnLst/>
              <a:rect r="r" b="b" t="t" l="l"/>
              <a:pathLst>
                <a:path h="826770" w="685800">
                  <a:moveTo>
                    <a:pt x="139700" y="222250"/>
                  </a:moveTo>
                  <a:cubicBezTo>
                    <a:pt x="612140" y="731520"/>
                    <a:pt x="612140" y="754380"/>
                    <a:pt x="604520" y="774700"/>
                  </a:cubicBezTo>
                  <a:cubicBezTo>
                    <a:pt x="599440" y="792480"/>
                    <a:pt x="581660" y="808990"/>
                    <a:pt x="566420" y="816610"/>
                  </a:cubicBezTo>
                  <a:cubicBezTo>
                    <a:pt x="549910" y="824230"/>
                    <a:pt x="525780" y="826770"/>
                    <a:pt x="509270" y="821690"/>
                  </a:cubicBezTo>
                  <a:cubicBezTo>
                    <a:pt x="491490" y="817880"/>
                    <a:pt x="472440" y="805180"/>
                    <a:pt x="462280" y="788670"/>
                  </a:cubicBezTo>
                  <a:cubicBezTo>
                    <a:pt x="450850" y="769620"/>
                    <a:pt x="450850" y="742950"/>
                    <a:pt x="448310" y="708660"/>
                  </a:cubicBezTo>
                  <a:cubicBezTo>
                    <a:pt x="445770" y="655320"/>
                    <a:pt x="448310" y="568960"/>
                    <a:pt x="458470" y="492760"/>
                  </a:cubicBezTo>
                  <a:cubicBezTo>
                    <a:pt x="468630" y="403860"/>
                    <a:pt x="506730" y="289560"/>
                    <a:pt x="516890" y="209550"/>
                  </a:cubicBezTo>
                  <a:cubicBezTo>
                    <a:pt x="524510" y="151130"/>
                    <a:pt x="509270" y="93980"/>
                    <a:pt x="525780" y="58420"/>
                  </a:cubicBezTo>
                  <a:cubicBezTo>
                    <a:pt x="537210" y="33020"/>
                    <a:pt x="558800" y="11430"/>
                    <a:pt x="581660" y="6350"/>
                  </a:cubicBezTo>
                  <a:cubicBezTo>
                    <a:pt x="603250" y="0"/>
                    <a:pt x="638810" y="10160"/>
                    <a:pt x="655320" y="22860"/>
                  </a:cubicBezTo>
                  <a:cubicBezTo>
                    <a:pt x="669290" y="33020"/>
                    <a:pt x="678180" y="50800"/>
                    <a:pt x="681990" y="67310"/>
                  </a:cubicBezTo>
                  <a:cubicBezTo>
                    <a:pt x="685800" y="82550"/>
                    <a:pt x="685800" y="102870"/>
                    <a:pt x="676910" y="118110"/>
                  </a:cubicBezTo>
                  <a:cubicBezTo>
                    <a:pt x="666750" y="137160"/>
                    <a:pt x="636270" y="160020"/>
                    <a:pt x="615950" y="165100"/>
                  </a:cubicBezTo>
                  <a:cubicBezTo>
                    <a:pt x="599440" y="168910"/>
                    <a:pt x="579120" y="163830"/>
                    <a:pt x="565150" y="156210"/>
                  </a:cubicBezTo>
                  <a:cubicBezTo>
                    <a:pt x="549910" y="148590"/>
                    <a:pt x="534670" y="134620"/>
                    <a:pt x="528320" y="118110"/>
                  </a:cubicBezTo>
                  <a:cubicBezTo>
                    <a:pt x="521970" y="99060"/>
                    <a:pt x="521970" y="60960"/>
                    <a:pt x="533400" y="41910"/>
                  </a:cubicBezTo>
                  <a:cubicBezTo>
                    <a:pt x="544830" y="22860"/>
                    <a:pt x="576580" y="3810"/>
                    <a:pt x="598170" y="2540"/>
                  </a:cubicBezTo>
                  <a:cubicBezTo>
                    <a:pt x="621030" y="1270"/>
                    <a:pt x="652780" y="15240"/>
                    <a:pt x="668020" y="35560"/>
                  </a:cubicBezTo>
                  <a:cubicBezTo>
                    <a:pt x="684530" y="58420"/>
                    <a:pt x="683260" y="93980"/>
                    <a:pt x="683260" y="144780"/>
                  </a:cubicBezTo>
                  <a:cubicBezTo>
                    <a:pt x="681990" y="259080"/>
                    <a:pt x="594360" y="610870"/>
                    <a:pt x="596900" y="699770"/>
                  </a:cubicBezTo>
                  <a:cubicBezTo>
                    <a:pt x="598170" y="727710"/>
                    <a:pt x="613410" y="737870"/>
                    <a:pt x="609600" y="755650"/>
                  </a:cubicBezTo>
                  <a:cubicBezTo>
                    <a:pt x="605790" y="777240"/>
                    <a:pt x="584200" y="806450"/>
                    <a:pt x="566420" y="816610"/>
                  </a:cubicBezTo>
                  <a:cubicBezTo>
                    <a:pt x="549910" y="825500"/>
                    <a:pt x="524510" y="825500"/>
                    <a:pt x="509270" y="821690"/>
                  </a:cubicBezTo>
                  <a:cubicBezTo>
                    <a:pt x="495300" y="819150"/>
                    <a:pt x="491490" y="816610"/>
                    <a:pt x="474980" y="803910"/>
                  </a:cubicBezTo>
                  <a:cubicBezTo>
                    <a:pt x="407670" y="751840"/>
                    <a:pt x="68580" y="402590"/>
                    <a:pt x="19050" y="320040"/>
                  </a:cubicBezTo>
                  <a:cubicBezTo>
                    <a:pt x="5080" y="295910"/>
                    <a:pt x="0" y="284480"/>
                    <a:pt x="2540" y="266700"/>
                  </a:cubicBezTo>
                  <a:cubicBezTo>
                    <a:pt x="3810" y="246380"/>
                    <a:pt x="21590" y="217170"/>
                    <a:pt x="39370" y="204470"/>
                  </a:cubicBezTo>
                  <a:cubicBezTo>
                    <a:pt x="53340" y="194310"/>
                    <a:pt x="76200" y="191770"/>
                    <a:pt x="92710" y="194310"/>
                  </a:cubicBezTo>
                  <a:cubicBezTo>
                    <a:pt x="109220" y="198120"/>
                    <a:pt x="139700" y="222250"/>
                    <a:pt x="139700" y="222250"/>
                  </a:cubicBezTo>
                </a:path>
              </a:pathLst>
            </a:custGeom>
            <a:solidFill>
              <a:srgbClr val="EB9391"/>
            </a:solidFill>
            <a:ln cap="sq">
              <a:noFill/>
              <a:prstDash val="solid"/>
              <a:miter/>
            </a:ln>
          </p:spPr>
        </p:sp>
      </p:grpSp>
      <p:grpSp>
        <p:nvGrpSpPr>
          <p:cNvPr name="Group 23" id="23"/>
          <p:cNvGrpSpPr/>
          <p:nvPr/>
        </p:nvGrpSpPr>
        <p:grpSpPr>
          <a:xfrm rot="0">
            <a:off x="8022907" y="2771775"/>
            <a:ext cx="1764030" cy="2320290"/>
            <a:chOff x="0" y="0"/>
            <a:chExt cx="2352040" cy="3093720"/>
          </a:xfrm>
        </p:grpSpPr>
        <p:sp>
          <p:nvSpPr>
            <p:cNvPr name="Freeform 24" id="24"/>
            <p:cNvSpPr/>
            <p:nvPr/>
          </p:nvSpPr>
          <p:spPr>
            <a:xfrm flipH="false" flipV="false" rot="0">
              <a:off x="44450" y="50800"/>
              <a:ext cx="2258060" cy="2994660"/>
            </a:xfrm>
            <a:custGeom>
              <a:avLst/>
              <a:gdLst/>
              <a:ahLst/>
              <a:cxnLst/>
              <a:rect r="r" b="b" t="t" l="l"/>
              <a:pathLst>
                <a:path h="2994660" w="2258060">
                  <a:moveTo>
                    <a:pt x="77470" y="0"/>
                  </a:moveTo>
                  <a:cubicBezTo>
                    <a:pt x="317500" y="13970"/>
                    <a:pt x="328930" y="17780"/>
                    <a:pt x="360680" y="29210"/>
                  </a:cubicBezTo>
                  <a:cubicBezTo>
                    <a:pt x="417830" y="49530"/>
                    <a:pt x="521970" y="95250"/>
                    <a:pt x="598170" y="133350"/>
                  </a:cubicBezTo>
                  <a:cubicBezTo>
                    <a:pt x="671830" y="170180"/>
                    <a:pt x="736600" y="203200"/>
                    <a:pt x="810260" y="255270"/>
                  </a:cubicBezTo>
                  <a:cubicBezTo>
                    <a:pt x="905510" y="321310"/>
                    <a:pt x="1012190" y="407670"/>
                    <a:pt x="1111250" y="511810"/>
                  </a:cubicBezTo>
                  <a:cubicBezTo>
                    <a:pt x="1230630" y="636270"/>
                    <a:pt x="1357630" y="810260"/>
                    <a:pt x="1463040" y="962660"/>
                  </a:cubicBezTo>
                  <a:cubicBezTo>
                    <a:pt x="1562100" y="1107440"/>
                    <a:pt x="1648460" y="1250950"/>
                    <a:pt x="1727200" y="1402080"/>
                  </a:cubicBezTo>
                  <a:cubicBezTo>
                    <a:pt x="1804670" y="1551940"/>
                    <a:pt x="1866900" y="1686560"/>
                    <a:pt x="1931670" y="1865630"/>
                  </a:cubicBezTo>
                  <a:cubicBezTo>
                    <a:pt x="2016760" y="2100580"/>
                    <a:pt x="2108200" y="2513330"/>
                    <a:pt x="2171700" y="2696210"/>
                  </a:cubicBezTo>
                  <a:cubicBezTo>
                    <a:pt x="2204720" y="2788920"/>
                    <a:pt x="2254250" y="2852420"/>
                    <a:pt x="2255520" y="2903220"/>
                  </a:cubicBezTo>
                  <a:cubicBezTo>
                    <a:pt x="2256790" y="2931160"/>
                    <a:pt x="2249170" y="2956560"/>
                    <a:pt x="2233930" y="2970530"/>
                  </a:cubicBezTo>
                  <a:cubicBezTo>
                    <a:pt x="2219960" y="2985770"/>
                    <a:pt x="2186940" y="2994660"/>
                    <a:pt x="2166620" y="2990850"/>
                  </a:cubicBezTo>
                  <a:cubicBezTo>
                    <a:pt x="2146300" y="2987040"/>
                    <a:pt x="2119630" y="2965450"/>
                    <a:pt x="2112010" y="2945130"/>
                  </a:cubicBezTo>
                  <a:cubicBezTo>
                    <a:pt x="2103120" y="2926080"/>
                    <a:pt x="2106930" y="2891790"/>
                    <a:pt x="2118360" y="2875280"/>
                  </a:cubicBezTo>
                  <a:cubicBezTo>
                    <a:pt x="2129790" y="2857500"/>
                    <a:pt x="2159000" y="2840990"/>
                    <a:pt x="2180590" y="2840990"/>
                  </a:cubicBezTo>
                  <a:cubicBezTo>
                    <a:pt x="2200910" y="2839720"/>
                    <a:pt x="2231390" y="2856230"/>
                    <a:pt x="2244090" y="2872740"/>
                  </a:cubicBezTo>
                  <a:cubicBezTo>
                    <a:pt x="2255520" y="2890520"/>
                    <a:pt x="2258060" y="2924810"/>
                    <a:pt x="2252980" y="2943860"/>
                  </a:cubicBezTo>
                  <a:cubicBezTo>
                    <a:pt x="2247900" y="2959100"/>
                    <a:pt x="2235200" y="2973070"/>
                    <a:pt x="2221230" y="2980690"/>
                  </a:cubicBezTo>
                  <a:cubicBezTo>
                    <a:pt x="2208530" y="2988310"/>
                    <a:pt x="2190750" y="2994660"/>
                    <a:pt x="2174240" y="2992120"/>
                  </a:cubicBezTo>
                  <a:cubicBezTo>
                    <a:pt x="2155190" y="2988310"/>
                    <a:pt x="2133600" y="2975610"/>
                    <a:pt x="2114550" y="2952750"/>
                  </a:cubicBezTo>
                  <a:cubicBezTo>
                    <a:pt x="2082800" y="2913380"/>
                    <a:pt x="2057400" y="2821940"/>
                    <a:pt x="2029460" y="2743200"/>
                  </a:cubicBezTo>
                  <a:cubicBezTo>
                    <a:pt x="1995170" y="2644140"/>
                    <a:pt x="1957070" y="2518410"/>
                    <a:pt x="1926590" y="2402840"/>
                  </a:cubicBezTo>
                  <a:cubicBezTo>
                    <a:pt x="1896110" y="2286000"/>
                    <a:pt x="1878330" y="2159000"/>
                    <a:pt x="1845310" y="2045970"/>
                  </a:cubicBezTo>
                  <a:cubicBezTo>
                    <a:pt x="1814830" y="1941830"/>
                    <a:pt x="1781810" y="1854200"/>
                    <a:pt x="1739900" y="1750060"/>
                  </a:cubicBezTo>
                  <a:cubicBezTo>
                    <a:pt x="1691640" y="1629410"/>
                    <a:pt x="1630680" y="1487170"/>
                    <a:pt x="1565910" y="1366520"/>
                  </a:cubicBezTo>
                  <a:cubicBezTo>
                    <a:pt x="1503680" y="1250950"/>
                    <a:pt x="1442720" y="1151890"/>
                    <a:pt x="1360170" y="1037590"/>
                  </a:cubicBezTo>
                  <a:cubicBezTo>
                    <a:pt x="1262380" y="902970"/>
                    <a:pt x="1116330" y="725170"/>
                    <a:pt x="1009650" y="617220"/>
                  </a:cubicBezTo>
                  <a:cubicBezTo>
                    <a:pt x="932180" y="538480"/>
                    <a:pt x="866140" y="483870"/>
                    <a:pt x="795020" y="430530"/>
                  </a:cubicBezTo>
                  <a:cubicBezTo>
                    <a:pt x="730250" y="382270"/>
                    <a:pt x="668020" y="344170"/>
                    <a:pt x="599440" y="307340"/>
                  </a:cubicBezTo>
                  <a:cubicBezTo>
                    <a:pt x="530860" y="267970"/>
                    <a:pt x="445770" y="228600"/>
                    <a:pt x="383540" y="203200"/>
                  </a:cubicBezTo>
                  <a:cubicBezTo>
                    <a:pt x="339090" y="184150"/>
                    <a:pt x="309880" y="170180"/>
                    <a:pt x="265430" y="161290"/>
                  </a:cubicBezTo>
                  <a:cubicBezTo>
                    <a:pt x="210820" y="151130"/>
                    <a:pt x="119380" y="161290"/>
                    <a:pt x="77470" y="152400"/>
                  </a:cubicBezTo>
                  <a:cubicBezTo>
                    <a:pt x="54610" y="147320"/>
                    <a:pt x="39370" y="142240"/>
                    <a:pt x="26670" y="133350"/>
                  </a:cubicBezTo>
                  <a:cubicBezTo>
                    <a:pt x="16510" y="125730"/>
                    <a:pt x="10160" y="115570"/>
                    <a:pt x="6350" y="102870"/>
                  </a:cubicBezTo>
                  <a:cubicBezTo>
                    <a:pt x="1270" y="88900"/>
                    <a:pt x="0" y="64770"/>
                    <a:pt x="6350" y="49530"/>
                  </a:cubicBezTo>
                  <a:cubicBezTo>
                    <a:pt x="11430" y="33020"/>
                    <a:pt x="29210" y="16510"/>
                    <a:pt x="41910" y="8890"/>
                  </a:cubicBezTo>
                  <a:cubicBezTo>
                    <a:pt x="53340" y="2540"/>
                    <a:pt x="77470" y="0"/>
                    <a:pt x="77470" y="0"/>
                  </a:cubicBezTo>
                </a:path>
              </a:pathLst>
            </a:custGeom>
            <a:solidFill>
              <a:srgbClr val="EB9391"/>
            </a:solidFill>
            <a:ln cap="sq">
              <a:noFill/>
              <a:prstDash val="solid"/>
              <a:miter/>
            </a:ln>
          </p:spPr>
        </p:sp>
      </p:grpSp>
      <p:grpSp>
        <p:nvGrpSpPr>
          <p:cNvPr name="Group 25" id="25"/>
          <p:cNvGrpSpPr/>
          <p:nvPr/>
        </p:nvGrpSpPr>
        <p:grpSpPr>
          <a:xfrm rot="0">
            <a:off x="9162098" y="4446270"/>
            <a:ext cx="801052" cy="724852"/>
            <a:chOff x="0" y="0"/>
            <a:chExt cx="1068070" cy="966470"/>
          </a:xfrm>
        </p:grpSpPr>
        <p:sp>
          <p:nvSpPr>
            <p:cNvPr name="Freeform 26" id="26"/>
            <p:cNvSpPr/>
            <p:nvPr/>
          </p:nvSpPr>
          <p:spPr>
            <a:xfrm flipH="false" flipV="false" rot="0">
              <a:off x="49530" y="45720"/>
              <a:ext cx="971550" cy="872490"/>
            </a:xfrm>
            <a:custGeom>
              <a:avLst/>
              <a:gdLst/>
              <a:ahLst/>
              <a:cxnLst/>
              <a:rect r="r" b="b" t="t" l="l"/>
              <a:pathLst>
                <a:path h="872490" w="971550">
                  <a:moveTo>
                    <a:pt x="118110" y="297180"/>
                  </a:moveTo>
                  <a:cubicBezTo>
                    <a:pt x="364490" y="469900"/>
                    <a:pt x="436880" y="541020"/>
                    <a:pt x="502920" y="589280"/>
                  </a:cubicBezTo>
                  <a:cubicBezTo>
                    <a:pt x="560070" y="629920"/>
                    <a:pt x="661670" y="657860"/>
                    <a:pt x="668020" y="693420"/>
                  </a:cubicBezTo>
                  <a:cubicBezTo>
                    <a:pt x="671830" y="718820"/>
                    <a:pt x="618490" y="772160"/>
                    <a:pt x="608330" y="768350"/>
                  </a:cubicBezTo>
                  <a:cubicBezTo>
                    <a:pt x="593090" y="763270"/>
                    <a:pt x="605790" y="652780"/>
                    <a:pt x="622300" y="576580"/>
                  </a:cubicBezTo>
                  <a:cubicBezTo>
                    <a:pt x="647700" y="453390"/>
                    <a:pt x="755650" y="191770"/>
                    <a:pt x="791210" y="107950"/>
                  </a:cubicBezTo>
                  <a:cubicBezTo>
                    <a:pt x="803910" y="76200"/>
                    <a:pt x="808990" y="62230"/>
                    <a:pt x="820420" y="44450"/>
                  </a:cubicBezTo>
                  <a:cubicBezTo>
                    <a:pt x="831850" y="30480"/>
                    <a:pt x="842010" y="16510"/>
                    <a:pt x="857250" y="10160"/>
                  </a:cubicBezTo>
                  <a:cubicBezTo>
                    <a:pt x="876300" y="3810"/>
                    <a:pt x="911860" y="5080"/>
                    <a:pt x="929640" y="13970"/>
                  </a:cubicBezTo>
                  <a:cubicBezTo>
                    <a:pt x="944880" y="21590"/>
                    <a:pt x="956310" y="36830"/>
                    <a:pt x="962660" y="52070"/>
                  </a:cubicBezTo>
                  <a:cubicBezTo>
                    <a:pt x="967740" y="66040"/>
                    <a:pt x="971550" y="86360"/>
                    <a:pt x="965200" y="101600"/>
                  </a:cubicBezTo>
                  <a:cubicBezTo>
                    <a:pt x="958850" y="120650"/>
                    <a:pt x="933450" y="147320"/>
                    <a:pt x="915670" y="154940"/>
                  </a:cubicBezTo>
                  <a:cubicBezTo>
                    <a:pt x="899160" y="161290"/>
                    <a:pt x="880110" y="160020"/>
                    <a:pt x="864870" y="154940"/>
                  </a:cubicBezTo>
                  <a:cubicBezTo>
                    <a:pt x="850900" y="149860"/>
                    <a:pt x="834390" y="139700"/>
                    <a:pt x="825500" y="124460"/>
                  </a:cubicBezTo>
                  <a:cubicBezTo>
                    <a:pt x="815340" y="107950"/>
                    <a:pt x="808990" y="72390"/>
                    <a:pt x="817880" y="52070"/>
                  </a:cubicBezTo>
                  <a:cubicBezTo>
                    <a:pt x="825500" y="31750"/>
                    <a:pt x="853440" y="11430"/>
                    <a:pt x="872490" y="5080"/>
                  </a:cubicBezTo>
                  <a:cubicBezTo>
                    <a:pt x="889000" y="0"/>
                    <a:pt x="908050" y="3810"/>
                    <a:pt x="922020" y="10160"/>
                  </a:cubicBezTo>
                  <a:cubicBezTo>
                    <a:pt x="937260" y="16510"/>
                    <a:pt x="951230" y="30480"/>
                    <a:pt x="958850" y="44450"/>
                  </a:cubicBezTo>
                  <a:cubicBezTo>
                    <a:pt x="966470" y="58420"/>
                    <a:pt x="969010" y="69850"/>
                    <a:pt x="966470" y="93980"/>
                  </a:cubicBezTo>
                  <a:cubicBezTo>
                    <a:pt x="960120" y="165100"/>
                    <a:pt x="840740" y="384810"/>
                    <a:pt x="806450" y="516890"/>
                  </a:cubicBezTo>
                  <a:cubicBezTo>
                    <a:pt x="777240" y="626110"/>
                    <a:pt x="802640" y="773430"/>
                    <a:pt x="760730" y="826770"/>
                  </a:cubicBezTo>
                  <a:cubicBezTo>
                    <a:pt x="735330" y="859790"/>
                    <a:pt x="697230" y="872490"/>
                    <a:pt x="655320" y="869950"/>
                  </a:cubicBezTo>
                  <a:cubicBezTo>
                    <a:pt x="590550" y="864870"/>
                    <a:pt x="488950" y="777240"/>
                    <a:pt x="412750" y="721360"/>
                  </a:cubicBezTo>
                  <a:cubicBezTo>
                    <a:pt x="336550" y="666750"/>
                    <a:pt x="266700" y="590550"/>
                    <a:pt x="196850" y="538480"/>
                  </a:cubicBezTo>
                  <a:cubicBezTo>
                    <a:pt x="137160" y="492760"/>
                    <a:pt x="54610" y="455930"/>
                    <a:pt x="24130" y="421640"/>
                  </a:cubicBezTo>
                  <a:cubicBezTo>
                    <a:pt x="8890" y="403860"/>
                    <a:pt x="2540" y="388620"/>
                    <a:pt x="1270" y="370840"/>
                  </a:cubicBezTo>
                  <a:cubicBezTo>
                    <a:pt x="0" y="354330"/>
                    <a:pt x="6350" y="331470"/>
                    <a:pt x="16510" y="317500"/>
                  </a:cubicBezTo>
                  <a:cubicBezTo>
                    <a:pt x="26670" y="304800"/>
                    <a:pt x="45720" y="292100"/>
                    <a:pt x="63500" y="288290"/>
                  </a:cubicBezTo>
                  <a:cubicBezTo>
                    <a:pt x="80010" y="284480"/>
                    <a:pt x="118110" y="297180"/>
                    <a:pt x="118110" y="297180"/>
                  </a:cubicBezTo>
                </a:path>
              </a:pathLst>
            </a:custGeom>
            <a:solidFill>
              <a:srgbClr val="EB9391"/>
            </a:solidFill>
            <a:ln cap="sq">
              <a:noFill/>
              <a:prstDash val="solid"/>
              <a:miter/>
            </a:ln>
          </p:spPr>
        </p:sp>
      </p:grpSp>
      <p:grpSp>
        <p:nvGrpSpPr>
          <p:cNvPr name="Group 27" id="27"/>
          <p:cNvGrpSpPr/>
          <p:nvPr/>
        </p:nvGrpSpPr>
        <p:grpSpPr>
          <a:xfrm rot="0">
            <a:off x="8041005" y="2811780"/>
            <a:ext cx="128588" cy="115252"/>
            <a:chOff x="0" y="0"/>
            <a:chExt cx="171450" cy="153670"/>
          </a:xfrm>
        </p:grpSpPr>
        <p:sp>
          <p:nvSpPr>
            <p:cNvPr name="Freeform 28" id="28"/>
            <p:cNvSpPr/>
            <p:nvPr/>
          </p:nvSpPr>
          <p:spPr>
            <a:xfrm flipH="false" flipV="false" rot="0">
              <a:off x="48260" y="49530"/>
              <a:ext cx="74930" cy="53340"/>
            </a:xfrm>
            <a:custGeom>
              <a:avLst/>
              <a:gdLst/>
              <a:ahLst/>
              <a:cxnLst/>
              <a:rect r="r" b="b" t="t" l="l"/>
              <a:pathLst>
                <a:path h="53340" w="74930">
                  <a:moveTo>
                    <a:pt x="46990" y="52070"/>
                  </a:moveTo>
                  <a:cubicBezTo>
                    <a:pt x="0" y="29210"/>
                    <a:pt x="5080" y="12700"/>
                    <a:pt x="10160" y="7620"/>
                  </a:cubicBezTo>
                  <a:cubicBezTo>
                    <a:pt x="16510" y="2540"/>
                    <a:pt x="29210" y="0"/>
                    <a:pt x="35560" y="2540"/>
                  </a:cubicBezTo>
                  <a:cubicBezTo>
                    <a:pt x="43180" y="5080"/>
                    <a:pt x="50800" y="12700"/>
                    <a:pt x="52070" y="20320"/>
                  </a:cubicBezTo>
                  <a:cubicBezTo>
                    <a:pt x="54610" y="26670"/>
                    <a:pt x="52070" y="38100"/>
                    <a:pt x="46990" y="43180"/>
                  </a:cubicBezTo>
                  <a:cubicBezTo>
                    <a:pt x="41910" y="49530"/>
                    <a:pt x="24130" y="53340"/>
                    <a:pt x="16510" y="50800"/>
                  </a:cubicBezTo>
                  <a:cubicBezTo>
                    <a:pt x="10160" y="48260"/>
                    <a:pt x="3810" y="38100"/>
                    <a:pt x="2540" y="30480"/>
                  </a:cubicBezTo>
                  <a:cubicBezTo>
                    <a:pt x="1270" y="24130"/>
                    <a:pt x="5080" y="12700"/>
                    <a:pt x="10160" y="7620"/>
                  </a:cubicBezTo>
                  <a:cubicBezTo>
                    <a:pt x="15240" y="3810"/>
                    <a:pt x="26670" y="0"/>
                    <a:pt x="33020" y="1270"/>
                  </a:cubicBezTo>
                  <a:cubicBezTo>
                    <a:pt x="40640" y="3810"/>
                    <a:pt x="49530" y="11430"/>
                    <a:pt x="52070" y="17780"/>
                  </a:cubicBezTo>
                  <a:cubicBezTo>
                    <a:pt x="54610" y="24130"/>
                    <a:pt x="53340" y="35560"/>
                    <a:pt x="49530" y="41910"/>
                  </a:cubicBezTo>
                  <a:cubicBezTo>
                    <a:pt x="45720" y="46990"/>
                    <a:pt x="34290" y="52070"/>
                    <a:pt x="27940" y="52070"/>
                  </a:cubicBezTo>
                  <a:cubicBezTo>
                    <a:pt x="20320" y="53340"/>
                    <a:pt x="10160" y="48260"/>
                    <a:pt x="6350" y="41910"/>
                  </a:cubicBezTo>
                  <a:cubicBezTo>
                    <a:pt x="2540" y="34290"/>
                    <a:pt x="2540" y="19050"/>
                    <a:pt x="6350" y="12700"/>
                  </a:cubicBezTo>
                  <a:cubicBezTo>
                    <a:pt x="10160" y="6350"/>
                    <a:pt x="19050" y="1270"/>
                    <a:pt x="27940" y="1270"/>
                  </a:cubicBezTo>
                  <a:cubicBezTo>
                    <a:pt x="39370" y="0"/>
                    <a:pt x="66040" y="8890"/>
                    <a:pt x="71120" y="17780"/>
                  </a:cubicBezTo>
                  <a:cubicBezTo>
                    <a:pt x="74930" y="24130"/>
                    <a:pt x="72390" y="35560"/>
                    <a:pt x="68580" y="41910"/>
                  </a:cubicBezTo>
                  <a:cubicBezTo>
                    <a:pt x="64770" y="46990"/>
                    <a:pt x="46990" y="52070"/>
                    <a:pt x="46990" y="52070"/>
                  </a:cubicBezTo>
                </a:path>
              </a:pathLst>
            </a:custGeom>
            <a:solidFill>
              <a:srgbClr val="EB9391"/>
            </a:solidFill>
            <a:ln cap="sq">
              <a:noFill/>
              <a:prstDash val="solid"/>
              <a:miter/>
            </a:ln>
          </p:spPr>
        </p:sp>
      </p:grpSp>
      <p:grpSp>
        <p:nvGrpSpPr>
          <p:cNvPr name="Group 29" id="29"/>
          <p:cNvGrpSpPr/>
          <p:nvPr/>
        </p:nvGrpSpPr>
        <p:grpSpPr>
          <a:xfrm rot="0">
            <a:off x="7710488" y="2805112"/>
            <a:ext cx="511493" cy="141922"/>
            <a:chOff x="0" y="0"/>
            <a:chExt cx="681990" cy="189230"/>
          </a:xfrm>
        </p:grpSpPr>
        <p:sp>
          <p:nvSpPr>
            <p:cNvPr name="Freeform 30" id="30"/>
            <p:cNvSpPr/>
            <p:nvPr/>
          </p:nvSpPr>
          <p:spPr>
            <a:xfrm flipH="false" flipV="false" rot="0">
              <a:off x="49530" y="50800"/>
              <a:ext cx="581660" cy="107950"/>
            </a:xfrm>
            <a:custGeom>
              <a:avLst/>
              <a:gdLst/>
              <a:ahLst/>
              <a:cxnLst/>
              <a:rect r="r" b="b" t="t" l="l"/>
              <a:pathLst>
                <a:path h="107950" w="581660">
                  <a:moveTo>
                    <a:pt x="26670" y="0"/>
                  </a:moveTo>
                  <a:cubicBezTo>
                    <a:pt x="574040" y="40640"/>
                    <a:pt x="581660" y="50800"/>
                    <a:pt x="580390" y="59690"/>
                  </a:cubicBezTo>
                  <a:cubicBezTo>
                    <a:pt x="580390" y="69850"/>
                    <a:pt x="560070" y="87630"/>
                    <a:pt x="551180" y="87630"/>
                  </a:cubicBezTo>
                  <a:cubicBezTo>
                    <a:pt x="542290" y="87630"/>
                    <a:pt x="524510" y="66040"/>
                    <a:pt x="525780" y="57150"/>
                  </a:cubicBezTo>
                  <a:cubicBezTo>
                    <a:pt x="525780" y="48260"/>
                    <a:pt x="548640" y="31750"/>
                    <a:pt x="557530" y="33020"/>
                  </a:cubicBezTo>
                  <a:cubicBezTo>
                    <a:pt x="566420" y="34290"/>
                    <a:pt x="581660" y="55880"/>
                    <a:pt x="580390" y="66040"/>
                  </a:cubicBezTo>
                  <a:cubicBezTo>
                    <a:pt x="579120" y="74930"/>
                    <a:pt x="570230" y="82550"/>
                    <a:pt x="554990" y="87630"/>
                  </a:cubicBezTo>
                  <a:cubicBezTo>
                    <a:pt x="491490" y="107950"/>
                    <a:pt x="76200" y="82550"/>
                    <a:pt x="20320" y="50800"/>
                  </a:cubicBezTo>
                  <a:cubicBezTo>
                    <a:pt x="6350" y="43180"/>
                    <a:pt x="0" y="31750"/>
                    <a:pt x="1270" y="22860"/>
                  </a:cubicBezTo>
                  <a:cubicBezTo>
                    <a:pt x="1270" y="13970"/>
                    <a:pt x="26670" y="0"/>
                    <a:pt x="26670" y="0"/>
                  </a:cubicBezTo>
                </a:path>
              </a:pathLst>
            </a:custGeom>
            <a:solidFill>
              <a:srgbClr val="EB9391"/>
            </a:solidFill>
            <a:ln cap="sq">
              <a:noFill/>
              <a:prstDash val="solid"/>
              <a:miter/>
            </a:ln>
          </p:spPr>
        </p:sp>
      </p:grpSp>
      <p:grpSp>
        <p:nvGrpSpPr>
          <p:cNvPr name="Group 31" id="31"/>
          <p:cNvGrpSpPr/>
          <p:nvPr/>
        </p:nvGrpSpPr>
        <p:grpSpPr>
          <a:xfrm rot="0">
            <a:off x="7619047" y="2786062"/>
            <a:ext cx="396240" cy="154305"/>
            <a:chOff x="0" y="0"/>
            <a:chExt cx="528320" cy="205740"/>
          </a:xfrm>
        </p:grpSpPr>
        <p:sp>
          <p:nvSpPr>
            <p:cNvPr name="Freeform 32" id="32"/>
            <p:cNvSpPr/>
            <p:nvPr/>
          </p:nvSpPr>
          <p:spPr>
            <a:xfrm flipH="false" flipV="false" rot="0">
              <a:off x="48260" y="50800"/>
              <a:ext cx="427990" cy="118110"/>
            </a:xfrm>
            <a:custGeom>
              <a:avLst/>
              <a:gdLst/>
              <a:ahLst/>
              <a:cxnLst/>
              <a:rect r="r" b="b" t="t" l="l"/>
              <a:pathLst>
                <a:path h="118110" w="427990">
                  <a:moveTo>
                    <a:pt x="30480" y="0"/>
                  </a:moveTo>
                  <a:cubicBezTo>
                    <a:pt x="420370" y="54610"/>
                    <a:pt x="427990" y="64770"/>
                    <a:pt x="427990" y="73660"/>
                  </a:cubicBezTo>
                  <a:cubicBezTo>
                    <a:pt x="427990" y="83820"/>
                    <a:pt x="407670" y="101600"/>
                    <a:pt x="398780" y="104140"/>
                  </a:cubicBezTo>
                  <a:cubicBezTo>
                    <a:pt x="389890" y="104140"/>
                    <a:pt x="378460" y="96520"/>
                    <a:pt x="374650" y="90170"/>
                  </a:cubicBezTo>
                  <a:cubicBezTo>
                    <a:pt x="369570" y="83820"/>
                    <a:pt x="368300" y="69850"/>
                    <a:pt x="372110" y="63500"/>
                  </a:cubicBezTo>
                  <a:cubicBezTo>
                    <a:pt x="377190" y="54610"/>
                    <a:pt x="402590" y="45720"/>
                    <a:pt x="411480" y="48260"/>
                  </a:cubicBezTo>
                  <a:cubicBezTo>
                    <a:pt x="419100" y="50800"/>
                    <a:pt x="427990" y="62230"/>
                    <a:pt x="427990" y="69850"/>
                  </a:cubicBezTo>
                  <a:cubicBezTo>
                    <a:pt x="427990" y="80010"/>
                    <a:pt x="422910" y="95250"/>
                    <a:pt x="410210" y="101600"/>
                  </a:cubicBezTo>
                  <a:cubicBezTo>
                    <a:pt x="377190" y="118110"/>
                    <a:pt x="243840" y="85090"/>
                    <a:pt x="172720" y="74930"/>
                  </a:cubicBezTo>
                  <a:cubicBezTo>
                    <a:pt x="115570" y="67310"/>
                    <a:pt x="41910" y="67310"/>
                    <a:pt x="17780" y="49530"/>
                  </a:cubicBezTo>
                  <a:cubicBezTo>
                    <a:pt x="6350" y="41910"/>
                    <a:pt x="0" y="26670"/>
                    <a:pt x="2540" y="19050"/>
                  </a:cubicBezTo>
                  <a:cubicBezTo>
                    <a:pt x="3810" y="10160"/>
                    <a:pt x="30480" y="0"/>
                    <a:pt x="30480" y="0"/>
                  </a:cubicBezTo>
                </a:path>
              </a:pathLst>
            </a:custGeom>
            <a:solidFill>
              <a:srgbClr val="EB9391"/>
            </a:solidFill>
            <a:ln cap="sq">
              <a:noFill/>
              <a:prstDash val="solid"/>
              <a:miter/>
            </a:ln>
          </p:spPr>
        </p:sp>
      </p:grpSp>
      <p:grpSp>
        <p:nvGrpSpPr>
          <p:cNvPr name="Group 33" id="33"/>
          <p:cNvGrpSpPr/>
          <p:nvPr/>
        </p:nvGrpSpPr>
        <p:grpSpPr>
          <a:xfrm rot="0">
            <a:off x="7652385" y="2801302"/>
            <a:ext cx="348615" cy="130492"/>
            <a:chOff x="0" y="0"/>
            <a:chExt cx="464820" cy="173990"/>
          </a:xfrm>
        </p:grpSpPr>
        <p:sp>
          <p:nvSpPr>
            <p:cNvPr name="Freeform 34" id="34"/>
            <p:cNvSpPr/>
            <p:nvPr/>
          </p:nvSpPr>
          <p:spPr>
            <a:xfrm flipH="false" flipV="false" rot="0">
              <a:off x="49530" y="34290"/>
              <a:ext cx="365760" cy="102870"/>
            </a:xfrm>
            <a:custGeom>
              <a:avLst/>
              <a:gdLst/>
              <a:ahLst/>
              <a:cxnLst/>
              <a:rect r="r" b="b" t="t" l="l"/>
              <a:pathLst>
                <a:path h="102870" w="365760">
                  <a:moveTo>
                    <a:pt x="26670" y="16510"/>
                  </a:moveTo>
                  <a:cubicBezTo>
                    <a:pt x="356870" y="43180"/>
                    <a:pt x="364490" y="55880"/>
                    <a:pt x="363220" y="64770"/>
                  </a:cubicBezTo>
                  <a:cubicBezTo>
                    <a:pt x="361950" y="73660"/>
                    <a:pt x="351790" y="83820"/>
                    <a:pt x="336550" y="88900"/>
                  </a:cubicBezTo>
                  <a:cubicBezTo>
                    <a:pt x="295910" y="102870"/>
                    <a:pt x="113030" y="97790"/>
                    <a:pt x="80010" y="72390"/>
                  </a:cubicBezTo>
                  <a:cubicBezTo>
                    <a:pt x="67310" y="63500"/>
                    <a:pt x="62230" y="43180"/>
                    <a:pt x="66040" y="34290"/>
                  </a:cubicBezTo>
                  <a:cubicBezTo>
                    <a:pt x="69850" y="25400"/>
                    <a:pt x="87630" y="17780"/>
                    <a:pt x="96520" y="19050"/>
                  </a:cubicBezTo>
                  <a:cubicBezTo>
                    <a:pt x="104140" y="20320"/>
                    <a:pt x="115570" y="27940"/>
                    <a:pt x="118110" y="35560"/>
                  </a:cubicBezTo>
                  <a:cubicBezTo>
                    <a:pt x="120650" y="44450"/>
                    <a:pt x="115570" y="62230"/>
                    <a:pt x="109220" y="68580"/>
                  </a:cubicBezTo>
                  <a:cubicBezTo>
                    <a:pt x="102870" y="74930"/>
                    <a:pt x="90170" y="76200"/>
                    <a:pt x="82550" y="73660"/>
                  </a:cubicBezTo>
                  <a:cubicBezTo>
                    <a:pt x="76200" y="71120"/>
                    <a:pt x="64770" y="62230"/>
                    <a:pt x="64770" y="54610"/>
                  </a:cubicBezTo>
                  <a:cubicBezTo>
                    <a:pt x="63500" y="45720"/>
                    <a:pt x="69850" y="27940"/>
                    <a:pt x="85090" y="19050"/>
                  </a:cubicBezTo>
                  <a:cubicBezTo>
                    <a:pt x="118110" y="0"/>
                    <a:pt x="266700" y="12700"/>
                    <a:pt x="313690" y="25400"/>
                  </a:cubicBezTo>
                  <a:cubicBezTo>
                    <a:pt x="336550" y="31750"/>
                    <a:pt x="356870" y="41910"/>
                    <a:pt x="361950" y="52070"/>
                  </a:cubicBezTo>
                  <a:cubicBezTo>
                    <a:pt x="365760" y="59690"/>
                    <a:pt x="363220" y="71120"/>
                    <a:pt x="359410" y="77470"/>
                  </a:cubicBezTo>
                  <a:cubicBezTo>
                    <a:pt x="354330" y="83820"/>
                    <a:pt x="349250" y="86360"/>
                    <a:pt x="336550" y="88900"/>
                  </a:cubicBezTo>
                  <a:cubicBezTo>
                    <a:pt x="292100" y="97790"/>
                    <a:pt x="60960" y="90170"/>
                    <a:pt x="20320" y="67310"/>
                  </a:cubicBezTo>
                  <a:cubicBezTo>
                    <a:pt x="6350" y="59690"/>
                    <a:pt x="0" y="48260"/>
                    <a:pt x="1270" y="39370"/>
                  </a:cubicBezTo>
                  <a:cubicBezTo>
                    <a:pt x="1270" y="30480"/>
                    <a:pt x="26670" y="16510"/>
                    <a:pt x="26670" y="16510"/>
                  </a:cubicBezTo>
                </a:path>
              </a:pathLst>
            </a:custGeom>
            <a:solidFill>
              <a:srgbClr val="EB9391"/>
            </a:solidFill>
            <a:ln cap="sq">
              <a:noFill/>
              <a:prstDash val="solid"/>
              <a:miter/>
            </a:ln>
          </p:spPr>
        </p:sp>
      </p:grpSp>
      <p:grpSp>
        <p:nvGrpSpPr>
          <p:cNvPr name="Group 35" id="35"/>
          <p:cNvGrpSpPr/>
          <p:nvPr/>
        </p:nvGrpSpPr>
        <p:grpSpPr>
          <a:xfrm rot="0">
            <a:off x="7953375" y="2801302"/>
            <a:ext cx="295275" cy="153352"/>
            <a:chOff x="0" y="0"/>
            <a:chExt cx="393700" cy="204470"/>
          </a:xfrm>
        </p:grpSpPr>
        <p:sp>
          <p:nvSpPr>
            <p:cNvPr name="Freeform 36" id="36"/>
            <p:cNvSpPr/>
            <p:nvPr/>
          </p:nvSpPr>
          <p:spPr>
            <a:xfrm flipH="false" flipV="false" rot="0">
              <a:off x="50800" y="43180"/>
              <a:ext cx="293370" cy="121920"/>
            </a:xfrm>
            <a:custGeom>
              <a:avLst/>
              <a:gdLst/>
              <a:ahLst/>
              <a:cxnLst/>
              <a:rect r="r" b="b" t="t" l="l"/>
              <a:pathLst>
                <a:path h="121920" w="293370">
                  <a:moveTo>
                    <a:pt x="25400" y="45720"/>
                  </a:moveTo>
                  <a:cubicBezTo>
                    <a:pt x="293370" y="69850"/>
                    <a:pt x="293370" y="83820"/>
                    <a:pt x="289560" y="91440"/>
                  </a:cubicBezTo>
                  <a:cubicBezTo>
                    <a:pt x="285750" y="99060"/>
                    <a:pt x="274320" y="105410"/>
                    <a:pt x="259080" y="106680"/>
                  </a:cubicBezTo>
                  <a:cubicBezTo>
                    <a:pt x="223520" y="110490"/>
                    <a:pt x="91440" y="77470"/>
                    <a:pt x="77470" y="57150"/>
                  </a:cubicBezTo>
                  <a:cubicBezTo>
                    <a:pt x="71120" y="48260"/>
                    <a:pt x="74930" y="35560"/>
                    <a:pt x="80010" y="31750"/>
                  </a:cubicBezTo>
                  <a:cubicBezTo>
                    <a:pt x="86360" y="26670"/>
                    <a:pt x="105410" y="31750"/>
                    <a:pt x="118110" y="36830"/>
                  </a:cubicBezTo>
                  <a:cubicBezTo>
                    <a:pt x="134620" y="43180"/>
                    <a:pt x="165100" y="57150"/>
                    <a:pt x="168910" y="71120"/>
                  </a:cubicBezTo>
                  <a:cubicBezTo>
                    <a:pt x="171450" y="81280"/>
                    <a:pt x="161290" y="99060"/>
                    <a:pt x="152400" y="105410"/>
                  </a:cubicBezTo>
                  <a:cubicBezTo>
                    <a:pt x="144780" y="110490"/>
                    <a:pt x="133350" y="111760"/>
                    <a:pt x="124460" y="109220"/>
                  </a:cubicBezTo>
                  <a:cubicBezTo>
                    <a:pt x="114300" y="107950"/>
                    <a:pt x="99060" y="101600"/>
                    <a:pt x="95250" y="93980"/>
                  </a:cubicBezTo>
                  <a:cubicBezTo>
                    <a:pt x="91440" y="85090"/>
                    <a:pt x="95250" y="64770"/>
                    <a:pt x="105410" y="57150"/>
                  </a:cubicBezTo>
                  <a:cubicBezTo>
                    <a:pt x="121920" y="45720"/>
                    <a:pt x="191770" y="46990"/>
                    <a:pt x="207010" y="59690"/>
                  </a:cubicBezTo>
                  <a:cubicBezTo>
                    <a:pt x="215900" y="66040"/>
                    <a:pt x="218440" y="85090"/>
                    <a:pt x="214630" y="92710"/>
                  </a:cubicBezTo>
                  <a:cubicBezTo>
                    <a:pt x="210820" y="101600"/>
                    <a:pt x="193040" y="110490"/>
                    <a:pt x="184150" y="109220"/>
                  </a:cubicBezTo>
                  <a:cubicBezTo>
                    <a:pt x="176530" y="109220"/>
                    <a:pt x="166370" y="100330"/>
                    <a:pt x="162560" y="93980"/>
                  </a:cubicBezTo>
                  <a:cubicBezTo>
                    <a:pt x="158750" y="86360"/>
                    <a:pt x="160020" y="73660"/>
                    <a:pt x="163830" y="67310"/>
                  </a:cubicBezTo>
                  <a:cubicBezTo>
                    <a:pt x="167640" y="59690"/>
                    <a:pt x="179070" y="53340"/>
                    <a:pt x="186690" y="53340"/>
                  </a:cubicBezTo>
                  <a:cubicBezTo>
                    <a:pt x="194310" y="52070"/>
                    <a:pt x="205740" y="57150"/>
                    <a:pt x="210820" y="63500"/>
                  </a:cubicBezTo>
                  <a:cubicBezTo>
                    <a:pt x="215900" y="69850"/>
                    <a:pt x="218440" y="82550"/>
                    <a:pt x="215900" y="90170"/>
                  </a:cubicBezTo>
                  <a:cubicBezTo>
                    <a:pt x="213360" y="97790"/>
                    <a:pt x="205740" y="104140"/>
                    <a:pt x="196850" y="109220"/>
                  </a:cubicBezTo>
                  <a:cubicBezTo>
                    <a:pt x="179070" y="115570"/>
                    <a:pt x="127000" y="118110"/>
                    <a:pt x="110490" y="107950"/>
                  </a:cubicBezTo>
                  <a:cubicBezTo>
                    <a:pt x="99060" y="100330"/>
                    <a:pt x="91440" y="82550"/>
                    <a:pt x="93980" y="73660"/>
                  </a:cubicBezTo>
                  <a:cubicBezTo>
                    <a:pt x="96520" y="64770"/>
                    <a:pt x="121920" y="50800"/>
                    <a:pt x="125730" y="53340"/>
                  </a:cubicBezTo>
                  <a:cubicBezTo>
                    <a:pt x="129540" y="55880"/>
                    <a:pt x="121920" y="92710"/>
                    <a:pt x="114300" y="96520"/>
                  </a:cubicBezTo>
                  <a:cubicBezTo>
                    <a:pt x="109220" y="99060"/>
                    <a:pt x="100330" y="90170"/>
                    <a:pt x="91440" y="85090"/>
                  </a:cubicBezTo>
                  <a:cubicBezTo>
                    <a:pt x="77470" y="77470"/>
                    <a:pt x="50800" y="64770"/>
                    <a:pt x="39370" y="54610"/>
                  </a:cubicBezTo>
                  <a:cubicBezTo>
                    <a:pt x="33020" y="45720"/>
                    <a:pt x="26670" y="36830"/>
                    <a:pt x="26670" y="29210"/>
                  </a:cubicBezTo>
                  <a:cubicBezTo>
                    <a:pt x="26670" y="21590"/>
                    <a:pt x="31750" y="11430"/>
                    <a:pt x="40640" y="7620"/>
                  </a:cubicBezTo>
                  <a:cubicBezTo>
                    <a:pt x="52070" y="0"/>
                    <a:pt x="76200" y="3810"/>
                    <a:pt x="101600" y="7620"/>
                  </a:cubicBezTo>
                  <a:cubicBezTo>
                    <a:pt x="146050" y="13970"/>
                    <a:pt x="261620" y="40640"/>
                    <a:pt x="283210" y="62230"/>
                  </a:cubicBezTo>
                  <a:cubicBezTo>
                    <a:pt x="292100" y="69850"/>
                    <a:pt x="293370" y="77470"/>
                    <a:pt x="292100" y="85090"/>
                  </a:cubicBezTo>
                  <a:cubicBezTo>
                    <a:pt x="289560" y="92710"/>
                    <a:pt x="283210" y="101600"/>
                    <a:pt x="271780" y="106680"/>
                  </a:cubicBezTo>
                  <a:cubicBezTo>
                    <a:pt x="234950" y="121920"/>
                    <a:pt x="64770" y="111760"/>
                    <a:pt x="25400" y="96520"/>
                  </a:cubicBezTo>
                  <a:cubicBezTo>
                    <a:pt x="11430" y="90170"/>
                    <a:pt x="0" y="82550"/>
                    <a:pt x="0" y="73660"/>
                  </a:cubicBezTo>
                  <a:cubicBezTo>
                    <a:pt x="0" y="64770"/>
                    <a:pt x="25400" y="45720"/>
                    <a:pt x="25400" y="45720"/>
                  </a:cubicBezTo>
                </a:path>
              </a:pathLst>
            </a:custGeom>
            <a:solidFill>
              <a:srgbClr val="EB9391"/>
            </a:solidFill>
            <a:ln cap="sq">
              <a:noFill/>
              <a:prstDash val="solid"/>
              <a:miter/>
            </a:ln>
          </p:spPr>
        </p:sp>
      </p:grpSp>
      <p:sp>
        <p:nvSpPr>
          <p:cNvPr name="TextBox 37" id="37"/>
          <p:cNvSpPr txBox="true"/>
          <p:nvPr/>
        </p:nvSpPr>
        <p:spPr>
          <a:xfrm rot="0">
            <a:off x="13492162" y="3016141"/>
            <a:ext cx="3785082" cy="2370379"/>
          </a:xfrm>
          <a:prstGeom prst="rect">
            <a:avLst/>
          </a:prstGeom>
        </p:spPr>
        <p:txBody>
          <a:bodyPr anchor="t" rtlCol="false" tIns="0" lIns="0" bIns="0" rIns="0">
            <a:spAutoFit/>
          </a:bodyPr>
          <a:lstStyle/>
          <a:p>
            <a:pPr algn="ctr">
              <a:lnSpc>
                <a:spcPts val="4799"/>
              </a:lnSpc>
              <a:spcBef>
                <a:spcPct val="0"/>
              </a:spcBef>
            </a:pPr>
            <a:r>
              <a:rPr lang="en-US" sz="3427">
                <a:solidFill>
                  <a:srgbClr val="000000"/>
                </a:solidFill>
                <a:latin typeface="Alatsi"/>
                <a:ea typeface="Alatsi"/>
                <a:cs typeface="Alatsi"/>
                <a:sym typeface="Alatsi"/>
              </a:rPr>
              <a:t>platform where the user can load up items e.g. painkillers, pads etc</a:t>
            </a:r>
          </a:p>
        </p:txBody>
      </p:sp>
      <p:grpSp>
        <p:nvGrpSpPr>
          <p:cNvPr name="Group 38" id="38"/>
          <p:cNvGrpSpPr/>
          <p:nvPr/>
        </p:nvGrpSpPr>
        <p:grpSpPr>
          <a:xfrm rot="0">
            <a:off x="11323320" y="4284345"/>
            <a:ext cx="2184083" cy="2590800"/>
            <a:chOff x="0" y="0"/>
            <a:chExt cx="2912110" cy="3454400"/>
          </a:xfrm>
        </p:grpSpPr>
        <p:sp>
          <p:nvSpPr>
            <p:cNvPr name="Freeform 39" id="39"/>
            <p:cNvSpPr/>
            <p:nvPr/>
          </p:nvSpPr>
          <p:spPr>
            <a:xfrm flipH="false" flipV="false" rot="0">
              <a:off x="50800" y="45720"/>
              <a:ext cx="2811780" cy="3359150"/>
            </a:xfrm>
            <a:custGeom>
              <a:avLst/>
              <a:gdLst/>
              <a:ahLst/>
              <a:cxnLst/>
              <a:rect r="r" b="b" t="t" l="l"/>
              <a:pathLst>
                <a:path h="3359150" w="2811780">
                  <a:moveTo>
                    <a:pt x="0" y="3282950"/>
                  </a:moveTo>
                  <a:cubicBezTo>
                    <a:pt x="13970" y="2819400"/>
                    <a:pt x="45720" y="2735580"/>
                    <a:pt x="69850" y="2656840"/>
                  </a:cubicBezTo>
                  <a:cubicBezTo>
                    <a:pt x="92710" y="2586990"/>
                    <a:pt x="114300" y="2526030"/>
                    <a:pt x="140970" y="2465070"/>
                  </a:cubicBezTo>
                  <a:cubicBezTo>
                    <a:pt x="167640" y="2404110"/>
                    <a:pt x="189230" y="2355850"/>
                    <a:pt x="227330" y="2287270"/>
                  </a:cubicBezTo>
                  <a:cubicBezTo>
                    <a:pt x="281940" y="2188210"/>
                    <a:pt x="368300" y="2045970"/>
                    <a:pt x="448310" y="1927860"/>
                  </a:cubicBezTo>
                  <a:cubicBezTo>
                    <a:pt x="530860" y="1805940"/>
                    <a:pt x="629920" y="1678940"/>
                    <a:pt x="718820" y="1564640"/>
                  </a:cubicBezTo>
                  <a:cubicBezTo>
                    <a:pt x="801370" y="1459230"/>
                    <a:pt x="878840" y="1362710"/>
                    <a:pt x="962660" y="1267460"/>
                  </a:cubicBezTo>
                  <a:cubicBezTo>
                    <a:pt x="1047750" y="1170940"/>
                    <a:pt x="1148080" y="1064260"/>
                    <a:pt x="1224280" y="989330"/>
                  </a:cubicBezTo>
                  <a:cubicBezTo>
                    <a:pt x="1281430" y="934720"/>
                    <a:pt x="1324610" y="896620"/>
                    <a:pt x="1376680" y="852170"/>
                  </a:cubicBezTo>
                  <a:cubicBezTo>
                    <a:pt x="1430020" y="806450"/>
                    <a:pt x="1475740" y="768350"/>
                    <a:pt x="1540510" y="720090"/>
                  </a:cubicBezTo>
                  <a:cubicBezTo>
                    <a:pt x="1629410" y="654050"/>
                    <a:pt x="1731010" y="584200"/>
                    <a:pt x="1861820" y="499110"/>
                  </a:cubicBezTo>
                  <a:cubicBezTo>
                    <a:pt x="2061210" y="369570"/>
                    <a:pt x="2487930" y="93980"/>
                    <a:pt x="2631440" y="33020"/>
                  </a:cubicBezTo>
                  <a:cubicBezTo>
                    <a:pt x="2682240" y="12700"/>
                    <a:pt x="2710180" y="0"/>
                    <a:pt x="2740660" y="5080"/>
                  </a:cubicBezTo>
                  <a:cubicBezTo>
                    <a:pt x="2764790" y="10160"/>
                    <a:pt x="2790190" y="29210"/>
                    <a:pt x="2801620" y="46990"/>
                  </a:cubicBezTo>
                  <a:cubicBezTo>
                    <a:pt x="2810510" y="60960"/>
                    <a:pt x="2811780" y="81280"/>
                    <a:pt x="2809240" y="96520"/>
                  </a:cubicBezTo>
                  <a:cubicBezTo>
                    <a:pt x="2806700" y="113030"/>
                    <a:pt x="2799080" y="130810"/>
                    <a:pt x="2785110" y="140970"/>
                  </a:cubicBezTo>
                  <a:cubicBezTo>
                    <a:pt x="2769870" y="153670"/>
                    <a:pt x="2734310" y="163830"/>
                    <a:pt x="2713990" y="160020"/>
                  </a:cubicBezTo>
                  <a:cubicBezTo>
                    <a:pt x="2697480" y="157480"/>
                    <a:pt x="2680970" y="146050"/>
                    <a:pt x="2670810" y="134620"/>
                  </a:cubicBezTo>
                  <a:cubicBezTo>
                    <a:pt x="2660650" y="121920"/>
                    <a:pt x="2651760" y="104140"/>
                    <a:pt x="2653030" y="87630"/>
                  </a:cubicBezTo>
                  <a:cubicBezTo>
                    <a:pt x="2653030" y="67310"/>
                    <a:pt x="2669540" y="34290"/>
                    <a:pt x="2684780" y="20320"/>
                  </a:cubicBezTo>
                  <a:cubicBezTo>
                    <a:pt x="2696210" y="8890"/>
                    <a:pt x="2716530" y="5080"/>
                    <a:pt x="2731770" y="5080"/>
                  </a:cubicBezTo>
                  <a:cubicBezTo>
                    <a:pt x="2748280" y="5080"/>
                    <a:pt x="2767330" y="10160"/>
                    <a:pt x="2780030" y="21590"/>
                  </a:cubicBezTo>
                  <a:cubicBezTo>
                    <a:pt x="2795270" y="34290"/>
                    <a:pt x="2811780" y="66040"/>
                    <a:pt x="2810510" y="88900"/>
                  </a:cubicBezTo>
                  <a:cubicBezTo>
                    <a:pt x="2809240" y="110490"/>
                    <a:pt x="2794000" y="133350"/>
                    <a:pt x="2771140" y="151130"/>
                  </a:cubicBezTo>
                  <a:cubicBezTo>
                    <a:pt x="2734310" y="181610"/>
                    <a:pt x="2645410" y="194310"/>
                    <a:pt x="2581910" y="223520"/>
                  </a:cubicBezTo>
                  <a:cubicBezTo>
                    <a:pt x="2512060" y="256540"/>
                    <a:pt x="2453640" y="293370"/>
                    <a:pt x="2372360" y="341630"/>
                  </a:cubicBezTo>
                  <a:cubicBezTo>
                    <a:pt x="2252980" y="411480"/>
                    <a:pt x="2067560" y="524510"/>
                    <a:pt x="1935480" y="610870"/>
                  </a:cubicBezTo>
                  <a:cubicBezTo>
                    <a:pt x="1821180" y="684530"/>
                    <a:pt x="1725930" y="746760"/>
                    <a:pt x="1624330" y="824230"/>
                  </a:cubicBezTo>
                  <a:cubicBezTo>
                    <a:pt x="1520190" y="904240"/>
                    <a:pt x="1414780" y="993140"/>
                    <a:pt x="1319530" y="1083310"/>
                  </a:cubicBezTo>
                  <a:cubicBezTo>
                    <a:pt x="1229360" y="1169670"/>
                    <a:pt x="1148080" y="1259840"/>
                    <a:pt x="1065530" y="1353820"/>
                  </a:cubicBezTo>
                  <a:cubicBezTo>
                    <a:pt x="982980" y="1447800"/>
                    <a:pt x="906780" y="1544320"/>
                    <a:pt x="826770" y="1647190"/>
                  </a:cubicBezTo>
                  <a:cubicBezTo>
                    <a:pt x="739140" y="1758950"/>
                    <a:pt x="643890" y="1883410"/>
                    <a:pt x="563880" y="2002790"/>
                  </a:cubicBezTo>
                  <a:cubicBezTo>
                    <a:pt x="487680" y="2117090"/>
                    <a:pt x="406400" y="2252980"/>
                    <a:pt x="355600" y="2349500"/>
                  </a:cubicBezTo>
                  <a:cubicBezTo>
                    <a:pt x="321310" y="2413000"/>
                    <a:pt x="300990" y="2457450"/>
                    <a:pt x="278130" y="2513330"/>
                  </a:cubicBezTo>
                  <a:cubicBezTo>
                    <a:pt x="254000" y="2571750"/>
                    <a:pt x="233680" y="2630170"/>
                    <a:pt x="214630" y="2693670"/>
                  </a:cubicBezTo>
                  <a:cubicBezTo>
                    <a:pt x="193040" y="2764790"/>
                    <a:pt x="168910" y="2833370"/>
                    <a:pt x="156210" y="2919730"/>
                  </a:cubicBezTo>
                  <a:cubicBezTo>
                    <a:pt x="139700" y="3032760"/>
                    <a:pt x="162560" y="3263900"/>
                    <a:pt x="140970" y="3317240"/>
                  </a:cubicBezTo>
                  <a:cubicBezTo>
                    <a:pt x="134620" y="3333750"/>
                    <a:pt x="128270" y="3338830"/>
                    <a:pt x="118110" y="3345180"/>
                  </a:cubicBezTo>
                  <a:cubicBezTo>
                    <a:pt x="104140" y="3352800"/>
                    <a:pt x="82550" y="3359150"/>
                    <a:pt x="66040" y="3357880"/>
                  </a:cubicBezTo>
                  <a:cubicBezTo>
                    <a:pt x="49530" y="3355340"/>
                    <a:pt x="30480" y="3345180"/>
                    <a:pt x="19050" y="3332480"/>
                  </a:cubicBezTo>
                  <a:cubicBezTo>
                    <a:pt x="7620" y="3319780"/>
                    <a:pt x="0" y="3282950"/>
                    <a:pt x="0" y="3282950"/>
                  </a:cubicBezTo>
                </a:path>
              </a:pathLst>
            </a:custGeom>
            <a:solidFill>
              <a:srgbClr val="EB9391"/>
            </a:solidFill>
            <a:ln cap="sq">
              <a:noFill/>
              <a:prstDash val="solid"/>
              <a:miter/>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12610165" cy="0"/>
          </a:xfrm>
          <a:prstGeom prst="line">
            <a:avLst/>
          </a:prstGeom>
          <a:ln cap="flat" w="114300">
            <a:solidFill>
              <a:srgbClr val="9FC3D0"/>
            </a:solidFill>
            <a:prstDash val="solid"/>
            <a:headEnd type="none" len="sm" w="sm"/>
            <a:tailEnd type="none" len="sm" w="sm"/>
          </a:ln>
        </p:spPr>
      </p:sp>
      <p:sp>
        <p:nvSpPr>
          <p:cNvPr name="AutoShape 3" id="3"/>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System Arch</a:t>
            </a:r>
            <a:r>
              <a:rPr lang="en-US" sz="8499">
                <a:solidFill>
                  <a:srgbClr val="000000"/>
                </a:solidFill>
                <a:latin typeface="Alatsi"/>
                <a:ea typeface="Alatsi"/>
                <a:cs typeface="Alatsi"/>
                <a:sym typeface="Alatsi"/>
              </a:rPr>
              <a:t>itecture </a:t>
            </a:r>
          </a:p>
        </p:txBody>
      </p:sp>
      <p:sp>
        <p:nvSpPr>
          <p:cNvPr name="Freeform 6" id="6"/>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Object 7" id="7"/>
          <p:cNvGraphicFramePr/>
          <p:nvPr/>
        </p:nvGraphicFramePr>
        <p:xfrm>
          <a:off x="2553980" y="2461688"/>
          <a:ext cx="14426924" cy="4274588"/>
        </p:xfrm>
        <a:graphic>
          <a:graphicData uri="http://schemas.openxmlformats.org/presentationml/2006/ole">
            <p:oleObj imgW="17310100" imgH="71628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flipV="true">
            <a:off x="-260624" y="10100115"/>
            <a:ext cx="18844633" cy="0"/>
          </a:xfrm>
          <a:prstGeom prst="line">
            <a:avLst/>
          </a:prstGeom>
          <a:ln cap="flat" w="114300">
            <a:solidFill>
              <a:srgbClr val="9FC3D0"/>
            </a:solidFill>
            <a:prstDash val="solid"/>
            <a:headEnd type="none" len="sm" w="sm"/>
            <a:tailEnd type="none" len="sm" w="sm"/>
          </a:ln>
        </p:spPr>
      </p:sp>
      <p:sp>
        <p:nvSpPr>
          <p:cNvPr name="Freeform 3" id="3"/>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System Arch</a:t>
            </a:r>
            <a:r>
              <a:rPr lang="en-US" sz="8499">
                <a:solidFill>
                  <a:srgbClr val="000000"/>
                </a:solidFill>
                <a:latin typeface="Alatsi"/>
                <a:ea typeface="Alatsi"/>
                <a:cs typeface="Alatsi"/>
                <a:sym typeface="Alatsi"/>
              </a:rPr>
              <a:t>itecture </a:t>
            </a:r>
          </a:p>
        </p:txBody>
      </p:sp>
      <p:sp>
        <p:nvSpPr>
          <p:cNvPr name="Freeform 5" id="5"/>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982861" y="6832884"/>
            <a:ext cx="4616683" cy="2679021"/>
          </a:xfrm>
          <a:custGeom>
            <a:avLst/>
            <a:gdLst/>
            <a:ahLst/>
            <a:cxnLst/>
            <a:rect r="r" b="b" t="t" l="l"/>
            <a:pathLst>
              <a:path h="2679021" w="4616683">
                <a:moveTo>
                  <a:pt x="0" y="0"/>
                </a:moveTo>
                <a:lnTo>
                  <a:pt x="4616683" y="0"/>
                </a:lnTo>
                <a:lnTo>
                  <a:pt x="4616683" y="2679020"/>
                </a:lnTo>
                <a:lnTo>
                  <a:pt x="0" y="2679020"/>
                </a:lnTo>
                <a:lnTo>
                  <a:pt x="0" y="0"/>
                </a:lnTo>
                <a:close/>
              </a:path>
            </a:pathLst>
          </a:custGeom>
          <a:blipFill>
            <a:blip r:embed="rId5"/>
            <a:stretch>
              <a:fillRect l="-2430" t="-14266" r="-5492" b="-6676"/>
            </a:stretch>
          </a:blipFill>
        </p:spPr>
      </p:sp>
      <p:sp>
        <p:nvSpPr>
          <p:cNvPr name="Freeform 7" id="7"/>
          <p:cNvSpPr/>
          <p:nvPr/>
        </p:nvSpPr>
        <p:spPr>
          <a:xfrm flipH="false" flipV="false" rot="0">
            <a:off x="1596965" y="3616741"/>
            <a:ext cx="2502564" cy="1915227"/>
          </a:xfrm>
          <a:custGeom>
            <a:avLst/>
            <a:gdLst/>
            <a:ahLst/>
            <a:cxnLst/>
            <a:rect r="r" b="b" t="t" l="l"/>
            <a:pathLst>
              <a:path h="1915227" w="2502564">
                <a:moveTo>
                  <a:pt x="0" y="0"/>
                </a:moveTo>
                <a:lnTo>
                  <a:pt x="2502564" y="0"/>
                </a:lnTo>
                <a:lnTo>
                  <a:pt x="2502564" y="1915228"/>
                </a:lnTo>
                <a:lnTo>
                  <a:pt x="0" y="1915228"/>
                </a:lnTo>
                <a:lnTo>
                  <a:pt x="0" y="0"/>
                </a:lnTo>
                <a:close/>
              </a:path>
            </a:pathLst>
          </a:custGeom>
          <a:blipFill>
            <a:blip r:embed="rId6"/>
            <a:stretch>
              <a:fillRect l="0" t="0" r="0" b="0"/>
            </a:stretch>
          </a:blipFill>
        </p:spPr>
      </p:sp>
      <p:grpSp>
        <p:nvGrpSpPr>
          <p:cNvPr name="Group 8" id="8"/>
          <p:cNvGrpSpPr/>
          <p:nvPr/>
        </p:nvGrpSpPr>
        <p:grpSpPr>
          <a:xfrm rot="0">
            <a:off x="3152070" y="6416456"/>
            <a:ext cx="9502775" cy="3473138"/>
            <a:chOff x="0" y="0"/>
            <a:chExt cx="2502788" cy="914736"/>
          </a:xfrm>
        </p:grpSpPr>
        <p:sp>
          <p:nvSpPr>
            <p:cNvPr name="Freeform 9" id="9"/>
            <p:cNvSpPr/>
            <p:nvPr/>
          </p:nvSpPr>
          <p:spPr>
            <a:xfrm flipH="false" flipV="false" rot="0">
              <a:off x="0" y="0"/>
              <a:ext cx="2502788" cy="914736"/>
            </a:xfrm>
            <a:custGeom>
              <a:avLst/>
              <a:gdLst/>
              <a:ahLst/>
              <a:cxnLst/>
              <a:rect r="r" b="b" t="t" l="l"/>
              <a:pathLst>
                <a:path h="914736" w="2502788">
                  <a:moveTo>
                    <a:pt x="13850" y="0"/>
                  </a:moveTo>
                  <a:lnTo>
                    <a:pt x="2488938" y="0"/>
                  </a:lnTo>
                  <a:cubicBezTo>
                    <a:pt x="2492612" y="0"/>
                    <a:pt x="2496134" y="1459"/>
                    <a:pt x="2498732" y="4057"/>
                  </a:cubicBezTo>
                  <a:cubicBezTo>
                    <a:pt x="2501329" y="6654"/>
                    <a:pt x="2502788" y="10177"/>
                    <a:pt x="2502788" y="13850"/>
                  </a:cubicBezTo>
                  <a:lnTo>
                    <a:pt x="2502788" y="900886"/>
                  </a:lnTo>
                  <a:cubicBezTo>
                    <a:pt x="2502788" y="908535"/>
                    <a:pt x="2496588" y="914736"/>
                    <a:pt x="2488938" y="914736"/>
                  </a:cubicBezTo>
                  <a:lnTo>
                    <a:pt x="13850" y="914736"/>
                  </a:lnTo>
                  <a:cubicBezTo>
                    <a:pt x="10177" y="914736"/>
                    <a:pt x="6654" y="913277"/>
                    <a:pt x="4057" y="910679"/>
                  </a:cubicBezTo>
                  <a:cubicBezTo>
                    <a:pt x="1459" y="908082"/>
                    <a:pt x="0" y="904559"/>
                    <a:pt x="0" y="900886"/>
                  </a:cubicBezTo>
                  <a:lnTo>
                    <a:pt x="0" y="13850"/>
                  </a:lnTo>
                  <a:cubicBezTo>
                    <a:pt x="0" y="10177"/>
                    <a:pt x="1459" y="6654"/>
                    <a:pt x="4057" y="4057"/>
                  </a:cubicBezTo>
                  <a:cubicBezTo>
                    <a:pt x="6654" y="1459"/>
                    <a:pt x="10177" y="0"/>
                    <a:pt x="13850" y="0"/>
                  </a:cubicBezTo>
                  <a:close/>
                </a:path>
              </a:pathLst>
            </a:custGeom>
            <a:solidFill>
              <a:srgbClr val="F3C9C8"/>
            </a:solidFill>
          </p:spPr>
        </p:sp>
        <p:sp>
          <p:nvSpPr>
            <p:cNvPr name="TextBox 10" id="10"/>
            <p:cNvSpPr txBox="true"/>
            <p:nvPr/>
          </p:nvSpPr>
          <p:spPr>
            <a:xfrm>
              <a:off x="0" y="-47625"/>
              <a:ext cx="2502788" cy="962361"/>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7443756" y="3651250"/>
            <a:ext cx="2793608" cy="1846211"/>
          </a:xfrm>
          <a:custGeom>
            <a:avLst/>
            <a:gdLst/>
            <a:ahLst/>
            <a:cxnLst/>
            <a:rect r="r" b="b" t="t" l="l"/>
            <a:pathLst>
              <a:path h="1846211" w="2793608">
                <a:moveTo>
                  <a:pt x="0" y="0"/>
                </a:moveTo>
                <a:lnTo>
                  <a:pt x="2793608" y="0"/>
                </a:lnTo>
                <a:lnTo>
                  <a:pt x="2793608" y="1846211"/>
                </a:lnTo>
                <a:lnTo>
                  <a:pt x="0" y="1846211"/>
                </a:lnTo>
                <a:lnTo>
                  <a:pt x="0" y="0"/>
                </a:lnTo>
                <a:close/>
              </a:path>
            </a:pathLst>
          </a:custGeom>
          <a:blipFill>
            <a:blip r:embed="rId7"/>
            <a:stretch>
              <a:fillRect l="0" t="0" r="0" b="0"/>
            </a:stretch>
          </a:blipFill>
        </p:spPr>
      </p:sp>
      <p:sp>
        <p:nvSpPr>
          <p:cNvPr name="Freeform 12" id="12"/>
          <p:cNvSpPr/>
          <p:nvPr/>
        </p:nvSpPr>
        <p:spPr>
          <a:xfrm flipH="false" flipV="false" rot="0">
            <a:off x="14494430" y="3920393"/>
            <a:ext cx="1593546" cy="1545257"/>
          </a:xfrm>
          <a:custGeom>
            <a:avLst/>
            <a:gdLst/>
            <a:ahLst/>
            <a:cxnLst/>
            <a:rect r="r" b="b" t="t" l="l"/>
            <a:pathLst>
              <a:path h="1545257" w="1593546">
                <a:moveTo>
                  <a:pt x="0" y="0"/>
                </a:moveTo>
                <a:lnTo>
                  <a:pt x="1593546" y="0"/>
                </a:lnTo>
                <a:lnTo>
                  <a:pt x="1593546" y="1545256"/>
                </a:lnTo>
                <a:lnTo>
                  <a:pt x="0" y="1545256"/>
                </a:lnTo>
                <a:lnTo>
                  <a:pt x="0" y="0"/>
                </a:lnTo>
                <a:close/>
              </a:path>
            </a:pathLst>
          </a:custGeom>
          <a:blipFill>
            <a:blip r:embed="rId8"/>
            <a:stretch>
              <a:fillRect l="0" t="0" r="0" b="0"/>
            </a:stretch>
          </a:blipFill>
        </p:spPr>
      </p:sp>
      <p:sp>
        <p:nvSpPr>
          <p:cNvPr name="Freeform 13" id="13"/>
          <p:cNvSpPr/>
          <p:nvPr/>
        </p:nvSpPr>
        <p:spPr>
          <a:xfrm flipH="false" flipV="false" rot="0">
            <a:off x="10237364" y="4002586"/>
            <a:ext cx="1192569" cy="1380870"/>
          </a:xfrm>
          <a:custGeom>
            <a:avLst/>
            <a:gdLst/>
            <a:ahLst/>
            <a:cxnLst/>
            <a:rect r="r" b="b" t="t" l="l"/>
            <a:pathLst>
              <a:path h="1380870" w="1192569">
                <a:moveTo>
                  <a:pt x="0" y="0"/>
                </a:moveTo>
                <a:lnTo>
                  <a:pt x="1192570" y="0"/>
                </a:lnTo>
                <a:lnTo>
                  <a:pt x="1192570" y="1380870"/>
                </a:lnTo>
                <a:lnTo>
                  <a:pt x="0" y="1380870"/>
                </a:lnTo>
                <a:lnTo>
                  <a:pt x="0" y="0"/>
                </a:lnTo>
                <a:close/>
              </a:path>
            </a:pathLst>
          </a:custGeom>
          <a:blipFill>
            <a:blip r:embed="rId9"/>
            <a:stretch>
              <a:fillRect l="0" t="0" r="0" b="0"/>
            </a:stretch>
          </a:blipFill>
        </p:spPr>
      </p:sp>
      <p:sp>
        <p:nvSpPr>
          <p:cNvPr name="AutoShape 14" id="14"/>
          <p:cNvSpPr/>
          <p:nvPr/>
        </p:nvSpPr>
        <p:spPr>
          <a:xfrm>
            <a:off x="4099529" y="4574355"/>
            <a:ext cx="3344227" cy="0"/>
          </a:xfrm>
          <a:prstGeom prst="line">
            <a:avLst/>
          </a:prstGeom>
          <a:ln cap="flat" w="76200">
            <a:solidFill>
              <a:srgbClr val="9FC3D0"/>
            </a:solidFill>
            <a:prstDash val="solid"/>
            <a:headEnd type="none" len="sm" w="sm"/>
            <a:tailEnd type="arrow" len="sm" w="med"/>
          </a:ln>
        </p:spPr>
      </p:sp>
      <p:sp>
        <p:nvSpPr>
          <p:cNvPr name="AutoShape 15" id="15"/>
          <p:cNvSpPr/>
          <p:nvPr/>
        </p:nvSpPr>
        <p:spPr>
          <a:xfrm flipH="true" flipV="true">
            <a:off x="11429934" y="4160107"/>
            <a:ext cx="3064496" cy="0"/>
          </a:xfrm>
          <a:prstGeom prst="line">
            <a:avLst/>
          </a:prstGeom>
          <a:ln cap="flat" w="76200">
            <a:solidFill>
              <a:srgbClr val="9FC3D0"/>
            </a:solidFill>
            <a:prstDash val="solid"/>
            <a:headEnd type="none" len="sm" w="sm"/>
            <a:tailEnd type="arrow" len="sm" w="med"/>
          </a:ln>
        </p:spPr>
      </p:sp>
      <p:sp>
        <p:nvSpPr>
          <p:cNvPr name="AutoShape 16" id="16"/>
          <p:cNvSpPr/>
          <p:nvPr/>
        </p:nvSpPr>
        <p:spPr>
          <a:xfrm flipH="true">
            <a:off x="15291203" y="5465649"/>
            <a:ext cx="0" cy="1367234"/>
          </a:xfrm>
          <a:prstGeom prst="line">
            <a:avLst/>
          </a:prstGeom>
          <a:ln cap="flat" w="76200">
            <a:solidFill>
              <a:srgbClr val="9FC3D0"/>
            </a:solidFill>
            <a:prstDash val="solid"/>
            <a:headEnd type="none" len="sm" w="sm"/>
            <a:tailEnd type="arrow" len="sm" w="med"/>
          </a:ln>
        </p:spPr>
      </p:sp>
      <p:sp>
        <p:nvSpPr>
          <p:cNvPr name="AutoShape 17" id="17"/>
          <p:cNvSpPr/>
          <p:nvPr/>
        </p:nvSpPr>
        <p:spPr>
          <a:xfrm flipH="true">
            <a:off x="11429934" y="4995170"/>
            <a:ext cx="3064496" cy="0"/>
          </a:xfrm>
          <a:prstGeom prst="line">
            <a:avLst/>
          </a:prstGeom>
          <a:ln cap="flat" w="76200">
            <a:solidFill>
              <a:srgbClr val="9FC3D0"/>
            </a:solidFill>
            <a:prstDash val="sysDot"/>
            <a:headEnd type="none" len="sm" w="sm"/>
            <a:tailEnd type="arrow" len="sm" w="med"/>
          </a:ln>
        </p:spPr>
      </p:sp>
      <p:grpSp>
        <p:nvGrpSpPr>
          <p:cNvPr name="Group 18" id="18"/>
          <p:cNvGrpSpPr/>
          <p:nvPr/>
        </p:nvGrpSpPr>
        <p:grpSpPr>
          <a:xfrm rot="-943199">
            <a:off x="6552350" y="5253347"/>
            <a:ext cx="371262" cy="1118587"/>
            <a:chOff x="0" y="0"/>
            <a:chExt cx="883920" cy="2663190"/>
          </a:xfrm>
        </p:grpSpPr>
        <p:sp>
          <p:nvSpPr>
            <p:cNvPr name="Freeform 19" id="19"/>
            <p:cNvSpPr/>
            <p:nvPr/>
          </p:nvSpPr>
          <p:spPr>
            <a:xfrm flipH="false" flipV="false" rot="0">
              <a:off x="30480" y="49530"/>
              <a:ext cx="802640" cy="2567940"/>
            </a:xfrm>
            <a:custGeom>
              <a:avLst/>
              <a:gdLst/>
              <a:ahLst/>
              <a:cxnLst/>
              <a:rect r="r" b="b" t="t" l="l"/>
              <a:pathLst>
                <a:path h="2567940" w="802640">
                  <a:moveTo>
                    <a:pt x="176530" y="80010"/>
                  </a:moveTo>
                  <a:cubicBezTo>
                    <a:pt x="187960" y="1057910"/>
                    <a:pt x="200660" y="1143000"/>
                    <a:pt x="217170" y="1258570"/>
                  </a:cubicBezTo>
                  <a:cubicBezTo>
                    <a:pt x="236220" y="1381760"/>
                    <a:pt x="254000" y="1511300"/>
                    <a:pt x="289560" y="1634490"/>
                  </a:cubicBezTo>
                  <a:cubicBezTo>
                    <a:pt x="326390" y="1760220"/>
                    <a:pt x="379730" y="1893570"/>
                    <a:pt x="438150" y="2005330"/>
                  </a:cubicBezTo>
                  <a:cubicBezTo>
                    <a:pt x="491490" y="2104390"/>
                    <a:pt x="556260" y="2194560"/>
                    <a:pt x="618490" y="2272030"/>
                  </a:cubicBezTo>
                  <a:cubicBezTo>
                    <a:pt x="673100" y="2340610"/>
                    <a:pt x="763270" y="2409190"/>
                    <a:pt x="787400" y="2451100"/>
                  </a:cubicBezTo>
                  <a:cubicBezTo>
                    <a:pt x="797560" y="2468880"/>
                    <a:pt x="802640" y="2479040"/>
                    <a:pt x="801370" y="2495550"/>
                  </a:cubicBezTo>
                  <a:cubicBezTo>
                    <a:pt x="798830" y="2513330"/>
                    <a:pt x="784860" y="2543810"/>
                    <a:pt x="768350" y="2553970"/>
                  </a:cubicBezTo>
                  <a:cubicBezTo>
                    <a:pt x="751840" y="2565400"/>
                    <a:pt x="718820" y="2567940"/>
                    <a:pt x="701040" y="2560320"/>
                  </a:cubicBezTo>
                  <a:cubicBezTo>
                    <a:pt x="681990" y="2552700"/>
                    <a:pt x="662940" y="2526030"/>
                    <a:pt x="657860" y="2508250"/>
                  </a:cubicBezTo>
                  <a:cubicBezTo>
                    <a:pt x="652780" y="2493010"/>
                    <a:pt x="656590" y="2475230"/>
                    <a:pt x="662940" y="2461260"/>
                  </a:cubicBezTo>
                  <a:cubicBezTo>
                    <a:pt x="669290" y="2448560"/>
                    <a:pt x="681990" y="2434590"/>
                    <a:pt x="695960" y="2428240"/>
                  </a:cubicBezTo>
                  <a:cubicBezTo>
                    <a:pt x="713740" y="2421890"/>
                    <a:pt x="746760" y="2420620"/>
                    <a:pt x="764540" y="2429510"/>
                  </a:cubicBezTo>
                  <a:cubicBezTo>
                    <a:pt x="781050" y="2439670"/>
                    <a:pt x="798830" y="2467610"/>
                    <a:pt x="801370" y="2486660"/>
                  </a:cubicBezTo>
                  <a:cubicBezTo>
                    <a:pt x="802640" y="2506980"/>
                    <a:pt x="789940" y="2537460"/>
                    <a:pt x="774700" y="2550160"/>
                  </a:cubicBezTo>
                  <a:cubicBezTo>
                    <a:pt x="759460" y="2562860"/>
                    <a:pt x="730250" y="2567940"/>
                    <a:pt x="707390" y="2562860"/>
                  </a:cubicBezTo>
                  <a:cubicBezTo>
                    <a:pt x="680720" y="2556510"/>
                    <a:pt x="654050" y="2527300"/>
                    <a:pt x="628650" y="2504440"/>
                  </a:cubicBezTo>
                  <a:cubicBezTo>
                    <a:pt x="603250" y="2480310"/>
                    <a:pt x="588010" y="2459990"/>
                    <a:pt x="557530" y="2420620"/>
                  </a:cubicBezTo>
                  <a:cubicBezTo>
                    <a:pt x="499110" y="2345690"/>
                    <a:pt x="372110" y="2171700"/>
                    <a:pt x="311150" y="2067560"/>
                  </a:cubicBezTo>
                  <a:cubicBezTo>
                    <a:pt x="267970" y="1992630"/>
                    <a:pt x="245110" y="1932940"/>
                    <a:pt x="217170" y="1865630"/>
                  </a:cubicBezTo>
                  <a:cubicBezTo>
                    <a:pt x="190500" y="1799590"/>
                    <a:pt x="168910" y="1744980"/>
                    <a:pt x="147320" y="1667510"/>
                  </a:cubicBezTo>
                  <a:cubicBezTo>
                    <a:pt x="118110" y="1560830"/>
                    <a:pt x="88900" y="1407160"/>
                    <a:pt x="67310" y="1281430"/>
                  </a:cubicBezTo>
                  <a:cubicBezTo>
                    <a:pt x="46990" y="1160780"/>
                    <a:pt x="31750" y="1070610"/>
                    <a:pt x="21590" y="925830"/>
                  </a:cubicBezTo>
                  <a:cubicBezTo>
                    <a:pt x="7620" y="704850"/>
                    <a:pt x="0" y="190500"/>
                    <a:pt x="20320" y="80010"/>
                  </a:cubicBezTo>
                  <a:cubicBezTo>
                    <a:pt x="25400" y="50800"/>
                    <a:pt x="26670" y="40640"/>
                    <a:pt x="39370" y="27940"/>
                  </a:cubicBezTo>
                  <a:cubicBezTo>
                    <a:pt x="54610" y="12700"/>
                    <a:pt x="87630" y="0"/>
                    <a:pt x="107950" y="1270"/>
                  </a:cubicBezTo>
                  <a:cubicBezTo>
                    <a:pt x="125730" y="2540"/>
                    <a:pt x="146050" y="15240"/>
                    <a:pt x="157480" y="27940"/>
                  </a:cubicBezTo>
                  <a:cubicBezTo>
                    <a:pt x="168910" y="40640"/>
                    <a:pt x="176530" y="80010"/>
                    <a:pt x="176530" y="80010"/>
                  </a:cubicBezTo>
                </a:path>
              </a:pathLst>
            </a:custGeom>
            <a:solidFill>
              <a:srgbClr val="F3C9C8"/>
            </a:solidFill>
            <a:ln cap="sq">
              <a:noFill/>
              <a:prstDash val="solid"/>
              <a:miter/>
            </a:ln>
          </p:spPr>
        </p:sp>
      </p:grpSp>
      <p:grpSp>
        <p:nvGrpSpPr>
          <p:cNvPr name="Group 20" id="20"/>
          <p:cNvGrpSpPr/>
          <p:nvPr/>
        </p:nvGrpSpPr>
        <p:grpSpPr>
          <a:xfrm rot="0">
            <a:off x="6484251" y="5933231"/>
            <a:ext cx="583951" cy="449574"/>
            <a:chOff x="0" y="0"/>
            <a:chExt cx="1197610" cy="922020"/>
          </a:xfrm>
        </p:grpSpPr>
        <p:sp>
          <p:nvSpPr>
            <p:cNvPr name="Freeform 21" id="21"/>
            <p:cNvSpPr/>
            <p:nvPr/>
          </p:nvSpPr>
          <p:spPr>
            <a:xfrm flipH="false" flipV="false" rot="0">
              <a:off x="48260" y="49530"/>
              <a:ext cx="1101090" cy="857250"/>
            </a:xfrm>
            <a:custGeom>
              <a:avLst/>
              <a:gdLst/>
              <a:ahLst/>
              <a:cxnLst/>
              <a:rect r="r" b="b" t="t" l="l"/>
              <a:pathLst>
                <a:path h="857250" w="1101090">
                  <a:moveTo>
                    <a:pt x="77470" y="575310"/>
                  </a:moveTo>
                  <a:cubicBezTo>
                    <a:pt x="433070" y="590550"/>
                    <a:pt x="897890" y="594360"/>
                    <a:pt x="939800" y="656590"/>
                  </a:cubicBezTo>
                  <a:cubicBezTo>
                    <a:pt x="955040" y="679450"/>
                    <a:pt x="924560" y="736600"/>
                    <a:pt x="916940" y="736600"/>
                  </a:cubicBezTo>
                  <a:cubicBezTo>
                    <a:pt x="909320" y="736600"/>
                    <a:pt x="900430" y="684530"/>
                    <a:pt x="895350" y="645160"/>
                  </a:cubicBezTo>
                  <a:cubicBezTo>
                    <a:pt x="886460" y="577850"/>
                    <a:pt x="887730" y="447040"/>
                    <a:pt x="891540" y="364490"/>
                  </a:cubicBezTo>
                  <a:cubicBezTo>
                    <a:pt x="894080" y="298450"/>
                    <a:pt x="900430" y="241300"/>
                    <a:pt x="910590" y="186690"/>
                  </a:cubicBezTo>
                  <a:cubicBezTo>
                    <a:pt x="919480" y="138430"/>
                    <a:pt x="929640" y="82550"/>
                    <a:pt x="946150" y="52070"/>
                  </a:cubicBezTo>
                  <a:cubicBezTo>
                    <a:pt x="955040" y="34290"/>
                    <a:pt x="963930" y="21590"/>
                    <a:pt x="977900" y="12700"/>
                  </a:cubicBezTo>
                  <a:cubicBezTo>
                    <a:pt x="990600" y="5080"/>
                    <a:pt x="1010920" y="0"/>
                    <a:pt x="1026160" y="1270"/>
                  </a:cubicBezTo>
                  <a:cubicBezTo>
                    <a:pt x="1042670" y="3810"/>
                    <a:pt x="1061720" y="10160"/>
                    <a:pt x="1073150" y="22860"/>
                  </a:cubicBezTo>
                  <a:cubicBezTo>
                    <a:pt x="1087120" y="36830"/>
                    <a:pt x="1101090" y="71120"/>
                    <a:pt x="1097280" y="91440"/>
                  </a:cubicBezTo>
                  <a:cubicBezTo>
                    <a:pt x="1093470" y="113030"/>
                    <a:pt x="1070610" y="140970"/>
                    <a:pt x="1052830" y="151130"/>
                  </a:cubicBezTo>
                  <a:cubicBezTo>
                    <a:pt x="1038860" y="160020"/>
                    <a:pt x="1018540" y="161290"/>
                    <a:pt x="1003300" y="157480"/>
                  </a:cubicBezTo>
                  <a:cubicBezTo>
                    <a:pt x="988060" y="154940"/>
                    <a:pt x="970280" y="146050"/>
                    <a:pt x="960120" y="132080"/>
                  </a:cubicBezTo>
                  <a:cubicBezTo>
                    <a:pt x="947420" y="115570"/>
                    <a:pt x="939800" y="80010"/>
                    <a:pt x="942340" y="59690"/>
                  </a:cubicBezTo>
                  <a:cubicBezTo>
                    <a:pt x="946150" y="43180"/>
                    <a:pt x="957580" y="27940"/>
                    <a:pt x="970280" y="17780"/>
                  </a:cubicBezTo>
                  <a:cubicBezTo>
                    <a:pt x="982980" y="8890"/>
                    <a:pt x="1000760" y="0"/>
                    <a:pt x="1018540" y="1270"/>
                  </a:cubicBezTo>
                  <a:cubicBezTo>
                    <a:pt x="1038860" y="2540"/>
                    <a:pt x="1070610" y="19050"/>
                    <a:pt x="1083310" y="35560"/>
                  </a:cubicBezTo>
                  <a:cubicBezTo>
                    <a:pt x="1094740" y="48260"/>
                    <a:pt x="1097280" y="62230"/>
                    <a:pt x="1098550" y="83820"/>
                  </a:cubicBezTo>
                  <a:cubicBezTo>
                    <a:pt x="1099820" y="127000"/>
                    <a:pt x="1060450" y="226060"/>
                    <a:pt x="1054100" y="278130"/>
                  </a:cubicBezTo>
                  <a:cubicBezTo>
                    <a:pt x="1049020" y="312420"/>
                    <a:pt x="1050290" y="328930"/>
                    <a:pt x="1050290" y="364490"/>
                  </a:cubicBezTo>
                  <a:cubicBezTo>
                    <a:pt x="1050290" y="420370"/>
                    <a:pt x="1050290" y="516890"/>
                    <a:pt x="1055370" y="585470"/>
                  </a:cubicBezTo>
                  <a:cubicBezTo>
                    <a:pt x="1059180" y="646430"/>
                    <a:pt x="1090930" y="717550"/>
                    <a:pt x="1075690" y="758190"/>
                  </a:cubicBezTo>
                  <a:cubicBezTo>
                    <a:pt x="1064260" y="788670"/>
                    <a:pt x="1046480" y="808990"/>
                    <a:pt x="1005840" y="821690"/>
                  </a:cubicBezTo>
                  <a:cubicBezTo>
                    <a:pt x="894080" y="857250"/>
                    <a:pt x="444500" y="740410"/>
                    <a:pt x="273050" y="727710"/>
                  </a:cubicBezTo>
                  <a:cubicBezTo>
                    <a:pt x="180340" y="721360"/>
                    <a:pt x="102870" y="739140"/>
                    <a:pt x="59690" y="725170"/>
                  </a:cubicBezTo>
                  <a:cubicBezTo>
                    <a:pt x="38100" y="718820"/>
                    <a:pt x="24130" y="708660"/>
                    <a:pt x="15240" y="694690"/>
                  </a:cubicBezTo>
                  <a:cubicBezTo>
                    <a:pt x="5080" y="680720"/>
                    <a:pt x="0" y="659130"/>
                    <a:pt x="2540" y="642620"/>
                  </a:cubicBezTo>
                  <a:cubicBezTo>
                    <a:pt x="3810" y="626110"/>
                    <a:pt x="15240" y="605790"/>
                    <a:pt x="27940" y="594360"/>
                  </a:cubicBezTo>
                  <a:cubicBezTo>
                    <a:pt x="39370" y="584200"/>
                    <a:pt x="77470" y="575310"/>
                    <a:pt x="77470" y="575310"/>
                  </a:cubicBezTo>
                </a:path>
              </a:pathLst>
            </a:custGeom>
            <a:solidFill>
              <a:srgbClr val="F3C9C8"/>
            </a:solidFill>
            <a:ln cap="sq">
              <a:noFill/>
              <a:prstDash val="solid"/>
              <a:miter/>
            </a:ln>
          </p:spPr>
        </p:sp>
      </p:grpSp>
      <p:sp>
        <p:nvSpPr>
          <p:cNvPr name="TextBox 22" id="22"/>
          <p:cNvSpPr txBox="true"/>
          <p:nvPr/>
        </p:nvSpPr>
        <p:spPr>
          <a:xfrm rot="0">
            <a:off x="730873" y="2831842"/>
            <a:ext cx="4234748"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latsi"/>
                <a:ea typeface="Alatsi"/>
                <a:cs typeface="Alatsi"/>
                <a:sym typeface="Alatsi"/>
              </a:rPr>
              <a:t>MQTT Client</a:t>
            </a:r>
          </a:p>
        </p:txBody>
      </p:sp>
      <p:sp>
        <p:nvSpPr>
          <p:cNvPr name="TextBox 23" id="23"/>
          <p:cNvSpPr txBox="true"/>
          <p:nvPr/>
        </p:nvSpPr>
        <p:spPr>
          <a:xfrm rot="0">
            <a:off x="516388" y="5507355"/>
            <a:ext cx="4663719" cy="1298575"/>
          </a:xfrm>
          <a:prstGeom prst="rect">
            <a:avLst/>
          </a:prstGeom>
        </p:spPr>
        <p:txBody>
          <a:bodyPr anchor="t" rtlCol="false" tIns="0" lIns="0" bIns="0" rIns="0">
            <a:spAutoFit/>
          </a:bodyPr>
          <a:lstStyle/>
          <a:p>
            <a:pPr algn="ctr">
              <a:lnSpc>
                <a:spcPts val="3499"/>
              </a:lnSpc>
            </a:pPr>
            <a:r>
              <a:rPr lang="en-US" sz="2499">
                <a:solidFill>
                  <a:srgbClr val="000000"/>
                </a:solidFill>
                <a:latin typeface="Alatsi"/>
                <a:ea typeface="Alatsi"/>
                <a:cs typeface="Alatsi"/>
                <a:sym typeface="Alatsi"/>
              </a:rPr>
              <a:t>pain/mood levels or </a:t>
            </a:r>
          </a:p>
          <a:p>
            <a:pPr algn="ctr">
              <a:lnSpc>
                <a:spcPts val="3499"/>
              </a:lnSpc>
            </a:pPr>
            <a:r>
              <a:rPr lang="en-US" sz="2499">
                <a:solidFill>
                  <a:srgbClr val="000000"/>
                </a:solidFill>
                <a:latin typeface="Alatsi"/>
                <a:ea typeface="Alatsi"/>
                <a:cs typeface="Alatsi"/>
                <a:sym typeface="Alatsi"/>
              </a:rPr>
              <a:t>period start/end</a:t>
            </a:r>
          </a:p>
          <a:p>
            <a:pPr algn="ctr">
              <a:lnSpc>
                <a:spcPts val="3499"/>
              </a:lnSpc>
              <a:spcBef>
                <a:spcPct val="0"/>
              </a:spcBef>
            </a:pPr>
          </a:p>
        </p:txBody>
      </p:sp>
      <p:sp>
        <p:nvSpPr>
          <p:cNvPr name="TextBox 24" id="24"/>
          <p:cNvSpPr txBox="true"/>
          <p:nvPr/>
        </p:nvSpPr>
        <p:spPr>
          <a:xfrm rot="0">
            <a:off x="7026626" y="2567862"/>
            <a:ext cx="4234748"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latsi"/>
                <a:ea typeface="Alatsi"/>
                <a:cs typeface="Alatsi"/>
                <a:sym typeface="Alatsi"/>
              </a:rPr>
              <a:t>MQTT Broker on RPi</a:t>
            </a:r>
          </a:p>
        </p:txBody>
      </p:sp>
      <p:sp>
        <p:nvSpPr>
          <p:cNvPr name="TextBox 25" id="25"/>
          <p:cNvSpPr txBox="true"/>
          <p:nvPr/>
        </p:nvSpPr>
        <p:spPr>
          <a:xfrm rot="0">
            <a:off x="7026626" y="3227486"/>
            <a:ext cx="4234748"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Alatsi"/>
                <a:ea typeface="Alatsi"/>
                <a:cs typeface="Alatsi"/>
                <a:sym typeface="Alatsi"/>
              </a:rPr>
              <a:t>implemented by mosquitto</a:t>
            </a:r>
          </a:p>
        </p:txBody>
      </p:sp>
      <p:sp>
        <p:nvSpPr>
          <p:cNvPr name="TextBox 26" id="26"/>
          <p:cNvSpPr txBox="true"/>
          <p:nvPr/>
        </p:nvSpPr>
        <p:spPr>
          <a:xfrm rot="0">
            <a:off x="13173829" y="2824720"/>
            <a:ext cx="4234748"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latsi"/>
                <a:ea typeface="Alatsi"/>
                <a:cs typeface="Alatsi"/>
                <a:sym typeface="Alatsi"/>
              </a:rPr>
              <a:t>MQTT Client</a:t>
            </a:r>
          </a:p>
        </p:txBody>
      </p:sp>
      <p:sp>
        <p:nvSpPr>
          <p:cNvPr name="TextBox 27" id="27"/>
          <p:cNvSpPr txBox="true"/>
          <p:nvPr/>
        </p:nvSpPr>
        <p:spPr>
          <a:xfrm rot="0">
            <a:off x="3359655" y="6492656"/>
            <a:ext cx="9087606" cy="839576"/>
          </a:xfrm>
          <a:prstGeom prst="rect">
            <a:avLst/>
          </a:prstGeom>
        </p:spPr>
        <p:txBody>
          <a:bodyPr anchor="t" rtlCol="false" tIns="0" lIns="0" bIns="0" rIns="0">
            <a:spAutoFit/>
          </a:bodyPr>
          <a:lstStyle/>
          <a:p>
            <a:pPr algn="ctr">
              <a:lnSpc>
                <a:spcPts val="3410"/>
              </a:lnSpc>
              <a:spcBef>
                <a:spcPct val="0"/>
              </a:spcBef>
            </a:pPr>
            <a:r>
              <a:rPr lang="en-US" sz="2435">
                <a:solidFill>
                  <a:srgbClr val="000000"/>
                </a:solidFill>
                <a:latin typeface="Alatsi"/>
                <a:ea typeface="Alatsi"/>
                <a:cs typeface="Alatsi"/>
                <a:sym typeface="Alatsi"/>
              </a:rPr>
              <a:t>depending on the button pressed (i.e. period start, period end, mood, pain) , a different MQTT topic will be published/suscribed to </a:t>
            </a:r>
          </a:p>
        </p:txBody>
      </p:sp>
      <p:graphicFrame>
        <p:nvGraphicFramePr>
          <p:cNvPr name="Object 28" id="28"/>
          <p:cNvGraphicFramePr/>
          <p:nvPr/>
        </p:nvGraphicFramePr>
        <p:xfrm>
          <a:off x="3483665" y="7703707"/>
          <a:ext cx="3806263" cy="854918"/>
        </p:xfrm>
        <a:graphic>
          <a:graphicData uri="http://schemas.openxmlformats.org/presentationml/2006/ole">
            <p:oleObj imgW="4572000" imgH="16129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graphicFrame>
        <p:nvGraphicFramePr>
          <p:cNvPr name="Object 29" id="29"/>
          <p:cNvGraphicFramePr/>
          <p:nvPr/>
        </p:nvGraphicFramePr>
        <p:xfrm>
          <a:off x="3483665" y="7703707"/>
          <a:ext cx="3806263" cy="854918"/>
        </p:xfrm>
        <a:graphic>
          <a:graphicData uri="http://schemas.openxmlformats.org/presentationml/2006/ole">
            <p:oleObj imgW="4572000" imgH="1612900" r:id="rId13" progId="Excel.Sheet.12" name="Worksheet">
              <p:embed/>
              <p:pic>
                <p:nvPicPr>
                  <p:cNvPr name="" id="0"/>
                  <p:cNvPicPr/>
                  <p:nvPr/>
                </p:nvPicPr>
                <p:blipFill>
                  <a:blip r:embed="rId12"/>
                  <a:stretch>
                    <a:fillRect/>
                  </a:stretch>
                </p:blipFill>
                <p:spPr>
                  <a:xfrm>
                    <a:off x="1270000" y="1270000"/>
                    <a:ext cx="1270000" cy="1270000"/>
                  </a:xfrm>
                  <a:prstGeom prst="rect"/>
                </p:spPr>
              </p:pic>
            </p:oleObj>
          </a:graphicData>
        </a:graphic>
      </p:graphicFrame>
      <p:graphicFrame>
        <p:nvGraphicFramePr>
          <p:cNvPr name="Object 30" id="30"/>
          <p:cNvGraphicFramePr/>
          <p:nvPr/>
        </p:nvGraphicFramePr>
        <p:xfrm>
          <a:off x="8027468" y="7703707"/>
          <a:ext cx="3806263" cy="854918"/>
        </p:xfrm>
        <a:graphic>
          <a:graphicData uri="http://schemas.openxmlformats.org/presentationml/2006/ole">
            <p:oleObj imgW="4572000" imgH="1612900" r:id="rId15" progId="Excel.Sheet.12" name="Worksheet">
              <p:embed/>
              <p:pic>
                <p:nvPicPr>
                  <p:cNvPr name="" id="0"/>
                  <p:cNvPicPr/>
                  <p:nvPr/>
                </p:nvPicPr>
                <p:blipFill>
                  <a:blip r:embed="rId14"/>
                  <a:stretch>
                    <a:fillRect/>
                  </a:stretch>
                </p:blipFill>
                <p:spPr>
                  <a:xfrm>
                    <a:off x="1270000" y="1270000"/>
                    <a:ext cx="1270000" cy="1270000"/>
                  </a:xfrm>
                  <a:prstGeom prst="rect"/>
                </p:spPr>
              </p:pic>
            </p:oleObj>
          </a:graphicData>
        </a:graphic>
      </p:graphicFrame>
      <p:grpSp>
        <p:nvGrpSpPr>
          <p:cNvPr name="Group 31" id="31"/>
          <p:cNvGrpSpPr/>
          <p:nvPr/>
        </p:nvGrpSpPr>
        <p:grpSpPr>
          <a:xfrm rot="0">
            <a:off x="12268200" y="5554980"/>
            <a:ext cx="670560" cy="795338"/>
            <a:chOff x="0" y="0"/>
            <a:chExt cx="894080" cy="1060450"/>
          </a:xfrm>
        </p:grpSpPr>
        <p:sp>
          <p:nvSpPr>
            <p:cNvPr name="Freeform 32" id="32"/>
            <p:cNvSpPr/>
            <p:nvPr/>
          </p:nvSpPr>
          <p:spPr>
            <a:xfrm flipH="false" flipV="false" rot="0">
              <a:off x="48260" y="44450"/>
              <a:ext cx="793750" cy="966470"/>
            </a:xfrm>
            <a:custGeom>
              <a:avLst/>
              <a:gdLst/>
              <a:ahLst/>
              <a:cxnLst/>
              <a:rect r="r" b="b" t="t" l="l"/>
              <a:pathLst>
                <a:path h="966470" w="793750">
                  <a:moveTo>
                    <a:pt x="793750" y="54610"/>
                  </a:moveTo>
                  <a:cubicBezTo>
                    <a:pt x="758190" y="233680"/>
                    <a:pt x="746760" y="248920"/>
                    <a:pt x="727710" y="278130"/>
                  </a:cubicBezTo>
                  <a:cubicBezTo>
                    <a:pt x="699770" y="322580"/>
                    <a:pt x="657860" y="383540"/>
                    <a:pt x="609600" y="447040"/>
                  </a:cubicBezTo>
                  <a:cubicBezTo>
                    <a:pt x="541020" y="534670"/>
                    <a:pt x="427990" y="669290"/>
                    <a:pt x="350520" y="748030"/>
                  </a:cubicBezTo>
                  <a:cubicBezTo>
                    <a:pt x="297180" y="803910"/>
                    <a:pt x="254000" y="847090"/>
                    <a:pt x="201930" y="883920"/>
                  </a:cubicBezTo>
                  <a:cubicBezTo>
                    <a:pt x="156210" y="916940"/>
                    <a:pt x="88900" y="960120"/>
                    <a:pt x="58420" y="965200"/>
                  </a:cubicBezTo>
                  <a:cubicBezTo>
                    <a:pt x="44450" y="966470"/>
                    <a:pt x="34290" y="963930"/>
                    <a:pt x="25400" y="957580"/>
                  </a:cubicBezTo>
                  <a:cubicBezTo>
                    <a:pt x="15240" y="948690"/>
                    <a:pt x="2540" y="929640"/>
                    <a:pt x="2540" y="915670"/>
                  </a:cubicBezTo>
                  <a:cubicBezTo>
                    <a:pt x="1270" y="901700"/>
                    <a:pt x="11430" y="880110"/>
                    <a:pt x="22860" y="872490"/>
                  </a:cubicBezTo>
                  <a:cubicBezTo>
                    <a:pt x="34290" y="863600"/>
                    <a:pt x="57150" y="861060"/>
                    <a:pt x="69850" y="864870"/>
                  </a:cubicBezTo>
                  <a:cubicBezTo>
                    <a:pt x="83820" y="869950"/>
                    <a:pt x="99060" y="887730"/>
                    <a:pt x="102870" y="900430"/>
                  </a:cubicBezTo>
                  <a:cubicBezTo>
                    <a:pt x="106680" y="914400"/>
                    <a:pt x="99060" y="937260"/>
                    <a:pt x="91440" y="947420"/>
                  </a:cubicBezTo>
                  <a:cubicBezTo>
                    <a:pt x="85090" y="956310"/>
                    <a:pt x="73660" y="962660"/>
                    <a:pt x="63500" y="963930"/>
                  </a:cubicBezTo>
                  <a:cubicBezTo>
                    <a:pt x="49530" y="965200"/>
                    <a:pt x="27940" y="958850"/>
                    <a:pt x="17780" y="949960"/>
                  </a:cubicBezTo>
                  <a:cubicBezTo>
                    <a:pt x="8890" y="943610"/>
                    <a:pt x="3810" y="930910"/>
                    <a:pt x="2540" y="920750"/>
                  </a:cubicBezTo>
                  <a:cubicBezTo>
                    <a:pt x="1270" y="910590"/>
                    <a:pt x="0" y="901700"/>
                    <a:pt x="8890" y="889000"/>
                  </a:cubicBezTo>
                  <a:cubicBezTo>
                    <a:pt x="31750" y="850900"/>
                    <a:pt x="167640" y="788670"/>
                    <a:pt x="242570" y="720090"/>
                  </a:cubicBezTo>
                  <a:cubicBezTo>
                    <a:pt x="328930" y="641350"/>
                    <a:pt x="415290" y="529590"/>
                    <a:pt x="488950" y="434340"/>
                  </a:cubicBezTo>
                  <a:cubicBezTo>
                    <a:pt x="557530" y="345440"/>
                    <a:pt x="637540" y="246380"/>
                    <a:pt x="671830" y="167640"/>
                  </a:cubicBezTo>
                  <a:cubicBezTo>
                    <a:pt x="695960" y="113030"/>
                    <a:pt x="683260" y="40640"/>
                    <a:pt x="706120" y="17780"/>
                  </a:cubicBezTo>
                  <a:cubicBezTo>
                    <a:pt x="720090" y="3810"/>
                    <a:pt x="748030" y="0"/>
                    <a:pt x="763270" y="6350"/>
                  </a:cubicBezTo>
                  <a:cubicBezTo>
                    <a:pt x="777240" y="12700"/>
                    <a:pt x="793750" y="54610"/>
                    <a:pt x="793750" y="54610"/>
                  </a:cubicBezTo>
                </a:path>
              </a:pathLst>
            </a:custGeom>
            <a:solidFill>
              <a:srgbClr val="F3C9C8"/>
            </a:solidFill>
            <a:ln cap="sq">
              <a:noFill/>
              <a:prstDash val="solid"/>
              <a:miter/>
            </a:ln>
          </p:spPr>
        </p:sp>
      </p:grpSp>
      <p:grpSp>
        <p:nvGrpSpPr>
          <p:cNvPr name="Group 33" id="33"/>
          <p:cNvGrpSpPr/>
          <p:nvPr/>
        </p:nvGrpSpPr>
        <p:grpSpPr>
          <a:xfrm rot="0">
            <a:off x="12229148" y="5890260"/>
            <a:ext cx="444818" cy="493395"/>
            <a:chOff x="0" y="0"/>
            <a:chExt cx="593090" cy="657860"/>
          </a:xfrm>
        </p:grpSpPr>
        <p:sp>
          <p:nvSpPr>
            <p:cNvPr name="Freeform 34" id="34"/>
            <p:cNvSpPr/>
            <p:nvPr/>
          </p:nvSpPr>
          <p:spPr>
            <a:xfrm flipH="false" flipV="false" rot="0">
              <a:off x="44450" y="49530"/>
              <a:ext cx="497840" cy="571500"/>
            </a:xfrm>
            <a:custGeom>
              <a:avLst/>
              <a:gdLst/>
              <a:ahLst/>
              <a:cxnLst/>
              <a:rect r="r" b="b" t="t" l="l"/>
              <a:pathLst>
                <a:path h="571500" w="497840">
                  <a:moveTo>
                    <a:pt x="135890" y="52070"/>
                  </a:moveTo>
                  <a:cubicBezTo>
                    <a:pt x="100330" y="467360"/>
                    <a:pt x="48260" y="453390"/>
                    <a:pt x="46990" y="450850"/>
                  </a:cubicBezTo>
                  <a:cubicBezTo>
                    <a:pt x="46990" y="448310"/>
                    <a:pt x="73660" y="440690"/>
                    <a:pt x="99060" y="436880"/>
                  </a:cubicBezTo>
                  <a:cubicBezTo>
                    <a:pt x="163830" y="427990"/>
                    <a:pt x="406400" y="419100"/>
                    <a:pt x="458470" y="436880"/>
                  </a:cubicBezTo>
                  <a:cubicBezTo>
                    <a:pt x="474980" y="441960"/>
                    <a:pt x="480060" y="449580"/>
                    <a:pt x="486410" y="458470"/>
                  </a:cubicBezTo>
                  <a:cubicBezTo>
                    <a:pt x="492760" y="468630"/>
                    <a:pt x="497840" y="481330"/>
                    <a:pt x="496570" y="494030"/>
                  </a:cubicBezTo>
                  <a:cubicBezTo>
                    <a:pt x="494030" y="508000"/>
                    <a:pt x="481330" y="530860"/>
                    <a:pt x="468630" y="538480"/>
                  </a:cubicBezTo>
                  <a:cubicBezTo>
                    <a:pt x="459740" y="546100"/>
                    <a:pt x="445770" y="547370"/>
                    <a:pt x="434340" y="546100"/>
                  </a:cubicBezTo>
                  <a:cubicBezTo>
                    <a:pt x="422910" y="544830"/>
                    <a:pt x="408940" y="539750"/>
                    <a:pt x="401320" y="530860"/>
                  </a:cubicBezTo>
                  <a:cubicBezTo>
                    <a:pt x="392430" y="523240"/>
                    <a:pt x="384810" y="511810"/>
                    <a:pt x="384810" y="499110"/>
                  </a:cubicBezTo>
                  <a:cubicBezTo>
                    <a:pt x="383540" y="485140"/>
                    <a:pt x="389890" y="459740"/>
                    <a:pt x="401320" y="449580"/>
                  </a:cubicBezTo>
                  <a:cubicBezTo>
                    <a:pt x="412750" y="439420"/>
                    <a:pt x="438150" y="433070"/>
                    <a:pt x="452120" y="435610"/>
                  </a:cubicBezTo>
                  <a:cubicBezTo>
                    <a:pt x="463550" y="436880"/>
                    <a:pt x="476250" y="445770"/>
                    <a:pt x="482600" y="453390"/>
                  </a:cubicBezTo>
                  <a:cubicBezTo>
                    <a:pt x="490220" y="462280"/>
                    <a:pt x="495300" y="476250"/>
                    <a:pt x="496570" y="487680"/>
                  </a:cubicBezTo>
                  <a:cubicBezTo>
                    <a:pt x="496570" y="499110"/>
                    <a:pt x="494030" y="513080"/>
                    <a:pt x="486410" y="521970"/>
                  </a:cubicBezTo>
                  <a:cubicBezTo>
                    <a:pt x="477520" y="533400"/>
                    <a:pt x="463550" y="541020"/>
                    <a:pt x="439420" y="547370"/>
                  </a:cubicBezTo>
                  <a:cubicBezTo>
                    <a:pt x="377190" y="563880"/>
                    <a:pt x="153670" y="571500"/>
                    <a:pt x="83820" y="557530"/>
                  </a:cubicBezTo>
                  <a:cubicBezTo>
                    <a:pt x="52070" y="551180"/>
                    <a:pt x="33020" y="547370"/>
                    <a:pt x="19050" y="528320"/>
                  </a:cubicBezTo>
                  <a:cubicBezTo>
                    <a:pt x="0" y="501650"/>
                    <a:pt x="6350" y="452120"/>
                    <a:pt x="6350" y="398780"/>
                  </a:cubicBezTo>
                  <a:cubicBezTo>
                    <a:pt x="5080" y="308610"/>
                    <a:pt x="15240" y="92710"/>
                    <a:pt x="33020" y="40640"/>
                  </a:cubicBezTo>
                  <a:cubicBezTo>
                    <a:pt x="39370" y="22860"/>
                    <a:pt x="44450" y="16510"/>
                    <a:pt x="54610" y="10160"/>
                  </a:cubicBezTo>
                  <a:cubicBezTo>
                    <a:pt x="63500" y="2540"/>
                    <a:pt x="78740" y="0"/>
                    <a:pt x="90170" y="1270"/>
                  </a:cubicBezTo>
                  <a:cubicBezTo>
                    <a:pt x="101600" y="2540"/>
                    <a:pt x="115570" y="8890"/>
                    <a:pt x="123190" y="17780"/>
                  </a:cubicBezTo>
                  <a:cubicBezTo>
                    <a:pt x="130810" y="26670"/>
                    <a:pt x="135890" y="52070"/>
                    <a:pt x="135890" y="52070"/>
                  </a:cubicBezTo>
                </a:path>
              </a:pathLst>
            </a:custGeom>
            <a:solidFill>
              <a:srgbClr val="F3C9C8"/>
            </a:solidFill>
            <a:ln cap="sq">
              <a:noFill/>
              <a:prstDash val="solid"/>
              <a:miter/>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322003" y="10109016"/>
            <a:ext cx="18857436" cy="0"/>
          </a:xfrm>
          <a:prstGeom prst="line">
            <a:avLst/>
          </a:prstGeom>
          <a:ln cap="flat" w="114300">
            <a:solidFill>
              <a:srgbClr val="9FC3D0"/>
            </a:solidFill>
            <a:prstDash val="solid"/>
            <a:headEnd type="none" len="sm" w="sm"/>
            <a:tailEnd type="none" len="sm" w="sm"/>
          </a:ln>
        </p:spPr>
      </p:sp>
      <p:sp>
        <p:nvSpPr>
          <p:cNvPr name="Freeform 3" id="3"/>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Flow Diagram </a:t>
            </a:r>
          </a:p>
        </p:txBody>
      </p:sp>
      <p:sp>
        <p:nvSpPr>
          <p:cNvPr name="Freeform 5" id="5"/>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4919" y="5041285"/>
            <a:ext cx="2148210" cy="1286380"/>
            <a:chOff x="0" y="0"/>
            <a:chExt cx="678674" cy="406400"/>
          </a:xfrm>
        </p:grpSpPr>
        <p:sp>
          <p:nvSpPr>
            <p:cNvPr name="Freeform 7" id="7"/>
            <p:cNvSpPr/>
            <p:nvPr/>
          </p:nvSpPr>
          <p:spPr>
            <a:xfrm flipH="false" flipV="false" rot="0">
              <a:off x="0" y="0"/>
              <a:ext cx="678674" cy="406400"/>
            </a:xfrm>
            <a:custGeom>
              <a:avLst/>
              <a:gdLst/>
              <a:ahLst/>
              <a:cxnLst/>
              <a:rect r="r" b="b" t="t" l="l"/>
              <a:pathLst>
                <a:path h="406400" w="678674">
                  <a:moveTo>
                    <a:pt x="475474" y="0"/>
                  </a:moveTo>
                  <a:cubicBezTo>
                    <a:pt x="587698" y="0"/>
                    <a:pt x="678674" y="90976"/>
                    <a:pt x="678674" y="203200"/>
                  </a:cubicBezTo>
                  <a:cubicBezTo>
                    <a:pt x="678674" y="315424"/>
                    <a:pt x="587698" y="406400"/>
                    <a:pt x="475474" y="406400"/>
                  </a:cubicBezTo>
                  <a:lnTo>
                    <a:pt x="203200" y="406400"/>
                  </a:lnTo>
                  <a:cubicBezTo>
                    <a:pt x="90976" y="406400"/>
                    <a:pt x="0" y="315424"/>
                    <a:pt x="0" y="203200"/>
                  </a:cubicBezTo>
                  <a:cubicBezTo>
                    <a:pt x="0" y="90976"/>
                    <a:pt x="90976" y="0"/>
                    <a:pt x="203200" y="0"/>
                  </a:cubicBezTo>
                  <a:close/>
                </a:path>
              </a:pathLst>
            </a:custGeom>
            <a:solidFill>
              <a:srgbClr val="9FC3D0"/>
            </a:solidFill>
          </p:spPr>
        </p:sp>
        <p:sp>
          <p:nvSpPr>
            <p:cNvPr name="TextBox 8" id="8"/>
            <p:cNvSpPr txBox="true"/>
            <p:nvPr/>
          </p:nvSpPr>
          <p:spPr>
            <a:xfrm>
              <a:off x="0" y="-47625"/>
              <a:ext cx="678674" cy="454025"/>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Period Button Control</a:t>
              </a:r>
            </a:p>
          </p:txBody>
        </p:sp>
      </p:grpSp>
      <p:grpSp>
        <p:nvGrpSpPr>
          <p:cNvPr name="Group 9" id="9"/>
          <p:cNvGrpSpPr/>
          <p:nvPr/>
        </p:nvGrpSpPr>
        <p:grpSpPr>
          <a:xfrm rot="0">
            <a:off x="4481806" y="4771743"/>
            <a:ext cx="2246557" cy="1825463"/>
            <a:chOff x="0" y="0"/>
            <a:chExt cx="1048862" cy="852264"/>
          </a:xfrm>
        </p:grpSpPr>
        <p:sp>
          <p:nvSpPr>
            <p:cNvPr name="Freeform 10" id="10"/>
            <p:cNvSpPr/>
            <p:nvPr/>
          </p:nvSpPr>
          <p:spPr>
            <a:xfrm flipH="false" flipV="false" rot="0">
              <a:off x="0" y="0"/>
              <a:ext cx="1048862" cy="852264"/>
            </a:xfrm>
            <a:custGeom>
              <a:avLst/>
              <a:gdLst/>
              <a:ahLst/>
              <a:cxnLst/>
              <a:rect r="r" b="b" t="t" l="l"/>
              <a:pathLst>
                <a:path h="852264" w="1048862">
                  <a:moveTo>
                    <a:pt x="845662" y="0"/>
                  </a:moveTo>
                  <a:cubicBezTo>
                    <a:pt x="957886" y="0"/>
                    <a:pt x="1048862" y="190786"/>
                    <a:pt x="1048862" y="426132"/>
                  </a:cubicBezTo>
                  <a:cubicBezTo>
                    <a:pt x="1048862" y="661478"/>
                    <a:pt x="957886" y="852264"/>
                    <a:pt x="845662" y="852264"/>
                  </a:cubicBezTo>
                  <a:lnTo>
                    <a:pt x="203200" y="852264"/>
                  </a:lnTo>
                  <a:cubicBezTo>
                    <a:pt x="90976" y="852264"/>
                    <a:pt x="0" y="661478"/>
                    <a:pt x="0" y="426132"/>
                  </a:cubicBezTo>
                  <a:cubicBezTo>
                    <a:pt x="0" y="190786"/>
                    <a:pt x="90976" y="0"/>
                    <a:pt x="203200" y="0"/>
                  </a:cubicBezTo>
                  <a:close/>
                </a:path>
              </a:pathLst>
            </a:custGeom>
            <a:solidFill>
              <a:srgbClr val="D9E6CE"/>
            </a:solidFill>
          </p:spPr>
        </p:sp>
        <p:sp>
          <p:nvSpPr>
            <p:cNvPr name="TextBox 11" id="11"/>
            <p:cNvSpPr txBox="true"/>
            <p:nvPr/>
          </p:nvSpPr>
          <p:spPr>
            <a:xfrm>
              <a:off x="0" y="-47625"/>
              <a:ext cx="1048862" cy="899889"/>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Node-Red Processing System</a:t>
              </a:r>
            </a:p>
          </p:txBody>
        </p:sp>
      </p:grpSp>
      <p:grpSp>
        <p:nvGrpSpPr>
          <p:cNvPr name="Group 12" id="12"/>
          <p:cNvGrpSpPr/>
          <p:nvPr/>
        </p:nvGrpSpPr>
        <p:grpSpPr>
          <a:xfrm rot="0">
            <a:off x="8065486" y="2528779"/>
            <a:ext cx="3167582" cy="1680543"/>
            <a:chOff x="0" y="0"/>
            <a:chExt cx="834260" cy="442612"/>
          </a:xfrm>
        </p:grpSpPr>
        <p:sp>
          <p:nvSpPr>
            <p:cNvPr name="Freeform 13" id="13"/>
            <p:cNvSpPr/>
            <p:nvPr/>
          </p:nvSpPr>
          <p:spPr>
            <a:xfrm flipH="false" flipV="false" rot="0">
              <a:off x="0" y="0"/>
              <a:ext cx="834260" cy="442612"/>
            </a:xfrm>
            <a:custGeom>
              <a:avLst/>
              <a:gdLst/>
              <a:ahLst/>
              <a:cxnLst/>
              <a:rect r="r" b="b" t="t" l="l"/>
              <a:pathLst>
                <a:path h="442612" w="834260">
                  <a:moveTo>
                    <a:pt x="0" y="0"/>
                  </a:moveTo>
                  <a:lnTo>
                    <a:pt x="834260" y="0"/>
                  </a:lnTo>
                  <a:lnTo>
                    <a:pt x="834260" y="442612"/>
                  </a:lnTo>
                  <a:lnTo>
                    <a:pt x="0" y="442612"/>
                  </a:lnTo>
                  <a:close/>
                </a:path>
              </a:pathLst>
            </a:custGeom>
            <a:solidFill>
              <a:srgbClr val="F3DABA"/>
            </a:solidFill>
          </p:spPr>
        </p:sp>
        <p:sp>
          <p:nvSpPr>
            <p:cNvPr name="TextBox 14" id="14"/>
            <p:cNvSpPr txBox="true"/>
            <p:nvPr/>
          </p:nvSpPr>
          <p:spPr>
            <a:xfrm>
              <a:off x="0" y="-47625"/>
              <a:ext cx="834260" cy="490237"/>
            </a:xfrm>
            <a:prstGeom prst="rect">
              <a:avLst/>
            </a:prstGeom>
          </p:spPr>
          <p:txBody>
            <a:bodyPr anchor="ctr" rtlCol="false" tIns="50800" lIns="50800" bIns="50800" rIns="50800"/>
            <a:lstStyle/>
            <a:p>
              <a:pPr algn="ctr">
                <a:lnSpc>
                  <a:spcPts val="2939"/>
                </a:lnSpc>
              </a:pPr>
              <a:r>
                <a:rPr lang="en-US" sz="2099">
                  <a:solidFill>
                    <a:srgbClr val="000000"/>
                  </a:solidFill>
                  <a:latin typeface="Alatsi"/>
                  <a:ea typeface="Alatsi"/>
                  <a:cs typeface="Alatsi"/>
                  <a:sym typeface="Alatsi"/>
                </a:rPr>
                <a:t>Data Storage (-/.node-red/data/records.json)</a:t>
              </a:r>
            </a:p>
          </p:txBody>
        </p:sp>
      </p:grpSp>
      <p:grpSp>
        <p:nvGrpSpPr>
          <p:cNvPr name="Group 15" id="15"/>
          <p:cNvGrpSpPr/>
          <p:nvPr/>
        </p:nvGrpSpPr>
        <p:grpSpPr>
          <a:xfrm rot="0">
            <a:off x="8608836" y="5719187"/>
            <a:ext cx="2161118" cy="1756039"/>
            <a:chOff x="0" y="0"/>
            <a:chExt cx="1048862" cy="852264"/>
          </a:xfrm>
        </p:grpSpPr>
        <p:sp>
          <p:nvSpPr>
            <p:cNvPr name="Freeform 16" id="16"/>
            <p:cNvSpPr/>
            <p:nvPr/>
          </p:nvSpPr>
          <p:spPr>
            <a:xfrm flipH="false" flipV="false" rot="0">
              <a:off x="0" y="0"/>
              <a:ext cx="1048862" cy="852264"/>
            </a:xfrm>
            <a:custGeom>
              <a:avLst/>
              <a:gdLst/>
              <a:ahLst/>
              <a:cxnLst/>
              <a:rect r="r" b="b" t="t" l="l"/>
              <a:pathLst>
                <a:path h="852264" w="1048862">
                  <a:moveTo>
                    <a:pt x="845662" y="0"/>
                  </a:moveTo>
                  <a:cubicBezTo>
                    <a:pt x="957886" y="0"/>
                    <a:pt x="1048862" y="190786"/>
                    <a:pt x="1048862" y="426132"/>
                  </a:cubicBezTo>
                  <a:cubicBezTo>
                    <a:pt x="1048862" y="661478"/>
                    <a:pt x="957886" y="852264"/>
                    <a:pt x="845662" y="852264"/>
                  </a:cubicBezTo>
                  <a:lnTo>
                    <a:pt x="203200" y="852264"/>
                  </a:lnTo>
                  <a:cubicBezTo>
                    <a:pt x="90976" y="852264"/>
                    <a:pt x="0" y="661478"/>
                    <a:pt x="0" y="426132"/>
                  </a:cubicBezTo>
                  <a:cubicBezTo>
                    <a:pt x="0" y="190786"/>
                    <a:pt x="90976" y="0"/>
                    <a:pt x="203200" y="0"/>
                  </a:cubicBezTo>
                  <a:close/>
                </a:path>
              </a:pathLst>
            </a:custGeom>
            <a:solidFill>
              <a:srgbClr val="D9E6CE"/>
            </a:solidFill>
          </p:spPr>
        </p:sp>
        <p:sp>
          <p:nvSpPr>
            <p:cNvPr name="TextBox 17" id="17"/>
            <p:cNvSpPr txBox="true"/>
            <p:nvPr/>
          </p:nvSpPr>
          <p:spPr>
            <a:xfrm>
              <a:off x="0" y="-47625"/>
              <a:ext cx="1048862" cy="899889"/>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Cycle Prediction Algorithm</a:t>
              </a:r>
            </a:p>
          </p:txBody>
        </p:sp>
      </p:grpSp>
      <p:grpSp>
        <p:nvGrpSpPr>
          <p:cNvPr name="Group 18" id="18"/>
          <p:cNvGrpSpPr/>
          <p:nvPr/>
        </p:nvGrpSpPr>
        <p:grpSpPr>
          <a:xfrm rot="0">
            <a:off x="12650427" y="2939800"/>
            <a:ext cx="2030057" cy="1201396"/>
            <a:chOff x="0" y="0"/>
            <a:chExt cx="1048862" cy="620721"/>
          </a:xfrm>
        </p:grpSpPr>
        <p:sp>
          <p:nvSpPr>
            <p:cNvPr name="Freeform 19" id="19"/>
            <p:cNvSpPr/>
            <p:nvPr/>
          </p:nvSpPr>
          <p:spPr>
            <a:xfrm flipH="false" flipV="false" rot="0">
              <a:off x="0" y="0"/>
              <a:ext cx="1048862" cy="620721"/>
            </a:xfrm>
            <a:custGeom>
              <a:avLst/>
              <a:gdLst/>
              <a:ahLst/>
              <a:cxnLst/>
              <a:rect r="r" b="b" t="t" l="l"/>
              <a:pathLst>
                <a:path h="620721" w="1048862">
                  <a:moveTo>
                    <a:pt x="845662" y="0"/>
                  </a:moveTo>
                  <a:cubicBezTo>
                    <a:pt x="957886" y="0"/>
                    <a:pt x="1048862" y="138953"/>
                    <a:pt x="1048862" y="310360"/>
                  </a:cubicBezTo>
                  <a:cubicBezTo>
                    <a:pt x="1048862" y="481767"/>
                    <a:pt x="957886" y="620721"/>
                    <a:pt x="845662" y="620721"/>
                  </a:cubicBezTo>
                  <a:lnTo>
                    <a:pt x="203200" y="620721"/>
                  </a:lnTo>
                  <a:cubicBezTo>
                    <a:pt x="90976" y="620721"/>
                    <a:pt x="0" y="481767"/>
                    <a:pt x="0" y="310360"/>
                  </a:cubicBezTo>
                  <a:cubicBezTo>
                    <a:pt x="0" y="138953"/>
                    <a:pt x="90976" y="0"/>
                    <a:pt x="203200" y="0"/>
                  </a:cubicBezTo>
                  <a:close/>
                </a:path>
              </a:pathLst>
            </a:custGeom>
            <a:solidFill>
              <a:srgbClr val="D9E6CE"/>
            </a:solidFill>
          </p:spPr>
        </p:sp>
        <p:sp>
          <p:nvSpPr>
            <p:cNvPr name="TextBox 20" id="20"/>
            <p:cNvSpPr txBox="true"/>
            <p:nvPr/>
          </p:nvSpPr>
          <p:spPr>
            <a:xfrm>
              <a:off x="0" y="-47625"/>
              <a:ext cx="1048862" cy="668346"/>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Prediction Output</a:t>
              </a:r>
            </a:p>
          </p:txBody>
        </p:sp>
      </p:grpSp>
      <p:grpSp>
        <p:nvGrpSpPr>
          <p:cNvPr name="Group 21" id="21"/>
          <p:cNvGrpSpPr/>
          <p:nvPr/>
        </p:nvGrpSpPr>
        <p:grpSpPr>
          <a:xfrm rot="0">
            <a:off x="12650427" y="4865948"/>
            <a:ext cx="2030057" cy="1201396"/>
            <a:chOff x="0" y="0"/>
            <a:chExt cx="1048862" cy="620721"/>
          </a:xfrm>
        </p:grpSpPr>
        <p:sp>
          <p:nvSpPr>
            <p:cNvPr name="Freeform 22" id="22"/>
            <p:cNvSpPr/>
            <p:nvPr/>
          </p:nvSpPr>
          <p:spPr>
            <a:xfrm flipH="false" flipV="false" rot="0">
              <a:off x="0" y="0"/>
              <a:ext cx="1048862" cy="620721"/>
            </a:xfrm>
            <a:custGeom>
              <a:avLst/>
              <a:gdLst/>
              <a:ahLst/>
              <a:cxnLst/>
              <a:rect r="r" b="b" t="t" l="l"/>
              <a:pathLst>
                <a:path h="620721" w="1048862">
                  <a:moveTo>
                    <a:pt x="845662" y="0"/>
                  </a:moveTo>
                  <a:cubicBezTo>
                    <a:pt x="957886" y="0"/>
                    <a:pt x="1048862" y="138953"/>
                    <a:pt x="1048862" y="310360"/>
                  </a:cubicBezTo>
                  <a:cubicBezTo>
                    <a:pt x="1048862" y="481767"/>
                    <a:pt x="957886" y="620721"/>
                    <a:pt x="845662" y="620721"/>
                  </a:cubicBezTo>
                  <a:lnTo>
                    <a:pt x="203200" y="620721"/>
                  </a:lnTo>
                  <a:cubicBezTo>
                    <a:pt x="90976" y="620721"/>
                    <a:pt x="0" y="481767"/>
                    <a:pt x="0" y="310360"/>
                  </a:cubicBezTo>
                  <a:cubicBezTo>
                    <a:pt x="0" y="138953"/>
                    <a:pt x="90976" y="0"/>
                    <a:pt x="203200" y="0"/>
                  </a:cubicBezTo>
                  <a:close/>
                </a:path>
              </a:pathLst>
            </a:custGeom>
            <a:solidFill>
              <a:srgbClr val="D9E6CE"/>
            </a:solidFill>
          </p:spPr>
        </p:sp>
        <p:sp>
          <p:nvSpPr>
            <p:cNvPr name="TextBox 23" id="23"/>
            <p:cNvSpPr txBox="true"/>
            <p:nvPr/>
          </p:nvSpPr>
          <p:spPr>
            <a:xfrm>
              <a:off x="0" y="-47625"/>
              <a:ext cx="1048862" cy="668346"/>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Phase Text Generation</a:t>
              </a:r>
            </a:p>
          </p:txBody>
        </p:sp>
      </p:grpSp>
      <p:grpSp>
        <p:nvGrpSpPr>
          <p:cNvPr name="Group 24" id="24"/>
          <p:cNvGrpSpPr/>
          <p:nvPr/>
        </p:nvGrpSpPr>
        <p:grpSpPr>
          <a:xfrm rot="0">
            <a:off x="15625432" y="2940652"/>
            <a:ext cx="2030057" cy="1201396"/>
            <a:chOff x="0" y="0"/>
            <a:chExt cx="1048862" cy="620721"/>
          </a:xfrm>
        </p:grpSpPr>
        <p:sp>
          <p:nvSpPr>
            <p:cNvPr name="Freeform 25" id="25"/>
            <p:cNvSpPr/>
            <p:nvPr/>
          </p:nvSpPr>
          <p:spPr>
            <a:xfrm flipH="false" flipV="false" rot="0">
              <a:off x="0" y="0"/>
              <a:ext cx="1048862" cy="620721"/>
            </a:xfrm>
            <a:custGeom>
              <a:avLst/>
              <a:gdLst/>
              <a:ahLst/>
              <a:cxnLst/>
              <a:rect r="r" b="b" t="t" l="l"/>
              <a:pathLst>
                <a:path h="620721" w="1048862">
                  <a:moveTo>
                    <a:pt x="845662" y="0"/>
                  </a:moveTo>
                  <a:cubicBezTo>
                    <a:pt x="957886" y="0"/>
                    <a:pt x="1048862" y="138953"/>
                    <a:pt x="1048862" y="310360"/>
                  </a:cubicBezTo>
                  <a:cubicBezTo>
                    <a:pt x="1048862" y="481767"/>
                    <a:pt x="957886" y="620721"/>
                    <a:pt x="845662" y="620721"/>
                  </a:cubicBezTo>
                  <a:lnTo>
                    <a:pt x="203200" y="620721"/>
                  </a:lnTo>
                  <a:cubicBezTo>
                    <a:pt x="90976" y="620721"/>
                    <a:pt x="0" y="481767"/>
                    <a:pt x="0" y="310360"/>
                  </a:cubicBezTo>
                  <a:cubicBezTo>
                    <a:pt x="0" y="138953"/>
                    <a:pt x="90976" y="0"/>
                    <a:pt x="203200" y="0"/>
                  </a:cubicBezTo>
                  <a:close/>
                </a:path>
              </a:pathLst>
            </a:custGeom>
            <a:solidFill>
              <a:srgbClr val="F3C9C8"/>
            </a:solidFill>
          </p:spPr>
        </p:sp>
        <p:sp>
          <p:nvSpPr>
            <p:cNvPr name="TextBox 26" id="26"/>
            <p:cNvSpPr txBox="true"/>
            <p:nvPr/>
          </p:nvSpPr>
          <p:spPr>
            <a:xfrm>
              <a:off x="0" y="-47625"/>
              <a:ext cx="1048862" cy="668346"/>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LED Ring Control</a:t>
              </a:r>
            </a:p>
          </p:txBody>
        </p:sp>
      </p:grpSp>
      <p:grpSp>
        <p:nvGrpSpPr>
          <p:cNvPr name="Group 27" id="27"/>
          <p:cNvGrpSpPr/>
          <p:nvPr/>
        </p:nvGrpSpPr>
        <p:grpSpPr>
          <a:xfrm rot="0">
            <a:off x="15625432" y="4865948"/>
            <a:ext cx="2030057" cy="1201396"/>
            <a:chOff x="0" y="0"/>
            <a:chExt cx="1048862" cy="620721"/>
          </a:xfrm>
        </p:grpSpPr>
        <p:sp>
          <p:nvSpPr>
            <p:cNvPr name="Freeform 28" id="28"/>
            <p:cNvSpPr/>
            <p:nvPr/>
          </p:nvSpPr>
          <p:spPr>
            <a:xfrm flipH="false" flipV="false" rot="0">
              <a:off x="0" y="0"/>
              <a:ext cx="1048862" cy="620721"/>
            </a:xfrm>
            <a:custGeom>
              <a:avLst/>
              <a:gdLst/>
              <a:ahLst/>
              <a:cxnLst/>
              <a:rect r="r" b="b" t="t" l="l"/>
              <a:pathLst>
                <a:path h="620721" w="1048862">
                  <a:moveTo>
                    <a:pt x="845662" y="0"/>
                  </a:moveTo>
                  <a:cubicBezTo>
                    <a:pt x="957886" y="0"/>
                    <a:pt x="1048862" y="138953"/>
                    <a:pt x="1048862" y="310360"/>
                  </a:cubicBezTo>
                  <a:cubicBezTo>
                    <a:pt x="1048862" y="481767"/>
                    <a:pt x="957886" y="620721"/>
                    <a:pt x="845662" y="620721"/>
                  </a:cubicBezTo>
                  <a:lnTo>
                    <a:pt x="203200" y="620721"/>
                  </a:lnTo>
                  <a:cubicBezTo>
                    <a:pt x="90976" y="620721"/>
                    <a:pt x="0" y="481767"/>
                    <a:pt x="0" y="310360"/>
                  </a:cubicBezTo>
                  <a:cubicBezTo>
                    <a:pt x="0" y="138953"/>
                    <a:pt x="90976" y="0"/>
                    <a:pt x="203200" y="0"/>
                  </a:cubicBezTo>
                  <a:close/>
                </a:path>
              </a:pathLst>
            </a:custGeom>
            <a:solidFill>
              <a:srgbClr val="F3C9C8"/>
            </a:solidFill>
          </p:spPr>
        </p:sp>
        <p:sp>
          <p:nvSpPr>
            <p:cNvPr name="TextBox 29" id="29"/>
            <p:cNvSpPr txBox="true"/>
            <p:nvPr/>
          </p:nvSpPr>
          <p:spPr>
            <a:xfrm>
              <a:off x="0" y="-47625"/>
              <a:ext cx="1048862" cy="668346"/>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LED Display Control</a:t>
              </a:r>
            </a:p>
          </p:txBody>
        </p:sp>
      </p:grpSp>
      <p:grpSp>
        <p:nvGrpSpPr>
          <p:cNvPr name="Group 30" id="30"/>
          <p:cNvGrpSpPr/>
          <p:nvPr/>
        </p:nvGrpSpPr>
        <p:grpSpPr>
          <a:xfrm rot="0">
            <a:off x="8039230" y="8411014"/>
            <a:ext cx="2662568" cy="1201396"/>
            <a:chOff x="0" y="0"/>
            <a:chExt cx="1375659" cy="620721"/>
          </a:xfrm>
        </p:grpSpPr>
        <p:sp>
          <p:nvSpPr>
            <p:cNvPr name="Freeform 31" id="31"/>
            <p:cNvSpPr/>
            <p:nvPr/>
          </p:nvSpPr>
          <p:spPr>
            <a:xfrm flipH="false" flipV="false" rot="0">
              <a:off x="0" y="0"/>
              <a:ext cx="1375659" cy="620721"/>
            </a:xfrm>
            <a:custGeom>
              <a:avLst/>
              <a:gdLst/>
              <a:ahLst/>
              <a:cxnLst/>
              <a:rect r="r" b="b" t="t" l="l"/>
              <a:pathLst>
                <a:path h="620721" w="1375659">
                  <a:moveTo>
                    <a:pt x="1172459" y="0"/>
                  </a:moveTo>
                  <a:cubicBezTo>
                    <a:pt x="1284683" y="0"/>
                    <a:pt x="1375659" y="138953"/>
                    <a:pt x="1375659" y="310360"/>
                  </a:cubicBezTo>
                  <a:cubicBezTo>
                    <a:pt x="1375659" y="481767"/>
                    <a:pt x="1284683" y="620721"/>
                    <a:pt x="1172459" y="620721"/>
                  </a:cubicBezTo>
                  <a:lnTo>
                    <a:pt x="203200" y="620721"/>
                  </a:lnTo>
                  <a:cubicBezTo>
                    <a:pt x="90976" y="620721"/>
                    <a:pt x="0" y="481767"/>
                    <a:pt x="0" y="310360"/>
                  </a:cubicBezTo>
                  <a:cubicBezTo>
                    <a:pt x="0" y="138953"/>
                    <a:pt x="90976" y="0"/>
                    <a:pt x="203200" y="0"/>
                  </a:cubicBezTo>
                  <a:close/>
                </a:path>
              </a:pathLst>
            </a:custGeom>
            <a:solidFill>
              <a:srgbClr val="D9E6CE"/>
            </a:solidFill>
          </p:spPr>
        </p:sp>
        <p:sp>
          <p:nvSpPr>
            <p:cNvPr name="TextBox 32" id="32"/>
            <p:cNvSpPr txBox="true"/>
            <p:nvPr/>
          </p:nvSpPr>
          <p:spPr>
            <a:xfrm>
              <a:off x="0" y="-47625"/>
              <a:ext cx="1375659" cy="668346"/>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TurleBot Movement Control</a:t>
              </a:r>
            </a:p>
          </p:txBody>
        </p:sp>
      </p:grpSp>
      <p:grpSp>
        <p:nvGrpSpPr>
          <p:cNvPr name="Group 33" id="33"/>
          <p:cNvGrpSpPr/>
          <p:nvPr/>
        </p:nvGrpSpPr>
        <p:grpSpPr>
          <a:xfrm rot="0">
            <a:off x="15625432" y="8702180"/>
            <a:ext cx="2030057" cy="1201396"/>
            <a:chOff x="0" y="0"/>
            <a:chExt cx="1048862" cy="620721"/>
          </a:xfrm>
        </p:grpSpPr>
        <p:sp>
          <p:nvSpPr>
            <p:cNvPr name="Freeform 34" id="34"/>
            <p:cNvSpPr/>
            <p:nvPr/>
          </p:nvSpPr>
          <p:spPr>
            <a:xfrm flipH="false" flipV="false" rot="0">
              <a:off x="0" y="0"/>
              <a:ext cx="1048862" cy="620721"/>
            </a:xfrm>
            <a:custGeom>
              <a:avLst/>
              <a:gdLst/>
              <a:ahLst/>
              <a:cxnLst/>
              <a:rect r="r" b="b" t="t" l="l"/>
              <a:pathLst>
                <a:path h="620721" w="1048862">
                  <a:moveTo>
                    <a:pt x="845662" y="0"/>
                  </a:moveTo>
                  <a:cubicBezTo>
                    <a:pt x="957886" y="0"/>
                    <a:pt x="1048862" y="138953"/>
                    <a:pt x="1048862" y="310360"/>
                  </a:cubicBezTo>
                  <a:cubicBezTo>
                    <a:pt x="1048862" y="481767"/>
                    <a:pt x="957886" y="620721"/>
                    <a:pt x="845662" y="620721"/>
                  </a:cubicBezTo>
                  <a:lnTo>
                    <a:pt x="203200" y="620721"/>
                  </a:lnTo>
                  <a:cubicBezTo>
                    <a:pt x="90976" y="620721"/>
                    <a:pt x="0" y="481767"/>
                    <a:pt x="0" y="310360"/>
                  </a:cubicBezTo>
                  <a:cubicBezTo>
                    <a:pt x="0" y="138953"/>
                    <a:pt x="90976" y="0"/>
                    <a:pt x="203200" y="0"/>
                  </a:cubicBezTo>
                  <a:close/>
                </a:path>
              </a:pathLst>
            </a:custGeom>
            <a:solidFill>
              <a:srgbClr val="F3C9C8"/>
            </a:solidFill>
          </p:spPr>
        </p:sp>
        <p:sp>
          <p:nvSpPr>
            <p:cNvPr name="TextBox 35" id="35"/>
            <p:cNvSpPr txBox="true"/>
            <p:nvPr/>
          </p:nvSpPr>
          <p:spPr>
            <a:xfrm>
              <a:off x="0" y="-47625"/>
              <a:ext cx="1048862" cy="668346"/>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Position Status Update</a:t>
              </a:r>
            </a:p>
          </p:txBody>
        </p:sp>
      </p:grpSp>
      <p:sp>
        <p:nvSpPr>
          <p:cNvPr name="AutoShape 36" id="36"/>
          <p:cNvSpPr/>
          <p:nvPr/>
        </p:nvSpPr>
        <p:spPr>
          <a:xfrm>
            <a:off x="2323129" y="5684475"/>
            <a:ext cx="2158677" cy="0"/>
          </a:xfrm>
          <a:prstGeom prst="line">
            <a:avLst/>
          </a:prstGeom>
          <a:ln cap="flat" w="38100">
            <a:solidFill>
              <a:srgbClr val="9FC3D0"/>
            </a:solidFill>
            <a:prstDash val="solid"/>
            <a:headEnd type="none" len="sm" w="sm"/>
            <a:tailEnd type="arrow" len="sm" w="med"/>
          </a:ln>
        </p:spPr>
      </p:sp>
      <p:sp>
        <p:nvSpPr>
          <p:cNvPr name="AutoShape 37" id="37"/>
          <p:cNvSpPr/>
          <p:nvPr/>
        </p:nvSpPr>
        <p:spPr>
          <a:xfrm flipV="true">
            <a:off x="6728363" y="3369050"/>
            <a:ext cx="1337123" cy="2315425"/>
          </a:xfrm>
          <a:prstGeom prst="line">
            <a:avLst/>
          </a:prstGeom>
          <a:ln cap="flat" w="38100">
            <a:solidFill>
              <a:srgbClr val="9FC3D0"/>
            </a:solidFill>
            <a:prstDash val="solid"/>
            <a:headEnd type="none" len="sm" w="sm"/>
            <a:tailEnd type="arrow" len="sm" w="med"/>
          </a:ln>
        </p:spPr>
      </p:sp>
      <p:sp>
        <p:nvSpPr>
          <p:cNvPr name="AutoShape 38" id="38"/>
          <p:cNvSpPr/>
          <p:nvPr/>
        </p:nvSpPr>
        <p:spPr>
          <a:xfrm>
            <a:off x="9649277" y="4209321"/>
            <a:ext cx="40118" cy="1509865"/>
          </a:xfrm>
          <a:prstGeom prst="line">
            <a:avLst/>
          </a:prstGeom>
          <a:ln cap="flat" w="38100">
            <a:solidFill>
              <a:srgbClr val="9FC3D0"/>
            </a:solidFill>
            <a:prstDash val="solid"/>
            <a:headEnd type="none" len="sm" w="sm"/>
            <a:tailEnd type="arrow" len="sm" w="med"/>
          </a:ln>
        </p:spPr>
      </p:sp>
      <p:sp>
        <p:nvSpPr>
          <p:cNvPr name="AutoShape 39" id="39"/>
          <p:cNvSpPr/>
          <p:nvPr/>
        </p:nvSpPr>
        <p:spPr>
          <a:xfrm flipV="true">
            <a:off x="10769954" y="2939800"/>
            <a:ext cx="2895502" cy="3657406"/>
          </a:xfrm>
          <a:prstGeom prst="line">
            <a:avLst/>
          </a:prstGeom>
          <a:ln cap="flat" w="38100">
            <a:solidFill>
              <a:srgbClr val="9FC3D0"/>
            </a:solidFill>
            <a:prstDash val="solid"/>
            <a:headEnd type="none" len="sm" w="sm"/>
            <a:tailEnd type="arrow" len="sm" w="med"/>
          </a:ln>
        </p:spPr>
      </p:sp>
      <p:sp>
        <p:nvSpPr>
          <p:cNvPr name="AutoShape 40" id="40"/>
          <p:cNvSpPr/>
          <p:nvPr/>
        </p:nvSpPr>
        <p:spPr>
          <a:xfrm flipH="true">
            <a:off x="13571603" y="4141196"/>
            <a:ext cx="93852" cy="778230"/>
          </a:xfrm>
          <a:prstGeom prst="line">
            <a:avLst/>
          </a:prstGeom>
          <a:ln cap="flat" w="38100">
            <a:solidFill>
              <a:srgbClr val="9FC3D0"/>
            </a:solidFill>
            <a:prstDash val="solid"/>
            <a:headEnd type="none" len="sm" w="sm"/>
            <a:tailEnd type="arrow" len="sm" w="med"/>
          </a:ln>
        </p:spPr>
      </p:sp>
      <p:sp>
        <p:nvSpPr>
          <p:cNvPr name="AutoShape 41" id="41"/>
          <p:cNvSpPr/>
          <p:nvPr/>
        </p:nvSpPr>
        <p:spPr>
          <a:xfrm>
            <a:off x="4783272" y="9203436"/>
            <a:ext cx="3279253" cy="12424"/>
          </a:xfrm>
          <a:prstGeom prst="line">
            <a:avLst/>
          </a:prstGeom>
          <a:ln cap="flat" w="38100">
            <a:solidFill>
              <a:srgbClr val="9FC3D0"/>
            </a:solidFill>
            <a:prstDash val="solid"/>
            <a:headEnd type="none" len="sm" w="sm"/>
            <a:tailEnd type="arrow" len="sm" w="med"/>
          </a:ln>
        </p:spPr>
      </p:sp>
      <p:sp>
        <p:nvSpPr>
          <p:cNvPr name="AutoShape 42" id="42"/>
          <p:cNvSpPr/>
          <p:nvPr/>
        </p:nvSpPr>
        <p:spPr>
          <a:xfrm>
            <a:off x="14680484" y="3540498"/>
            <a:ext cx="944948" cy="852"/>
          </a:xfrm>
          <a:prstGeom prst="line">
            <a:avLst/>
          </a:prstGeom>
          <a:ln cap="flat" w="38100">
            <a:solidFill>
              <a:srgbClr val="9FC3D0"/>
            </a:solidFill>
            <a:prstDash val="solid"/>
            <a:headEnd type="none" len="sm" w="sm"/>
            <a:tailEnd type="arrow" len="sm" w="med"/>
          </a:ln>
        </p:spPr>
      </p:sp>
      <p:sp>
        <p:nvSpPr>
          <p:cNvPr name="AutoShape 43" id="43"/>
          <p:cNvSpPr/>
          <p:nvPr/>
        </p:nvSpPr>
        <p:spPr>
          <a:xfrm flipV="true">
            <a:off x="14680484" y="5384493"/>
            <a:ext cx="1097348" cy="82153"/>
          </a:xfrm>
          <a:prstGeom prst="line">
            <a:avLst/>
          </a:prstGeom>
          <a:ln cap="flat" w="38100">
            <a:solidFill>
              <a:srgbClr val="9FC3D0"/>
            </a:solidFill>
            <a:prstDash val="solid"/>
            <a:headEnd type="none" len="sm" w="sm"/>
            <a:tailEnd type="arrow" len="sm" w="med"/>
          </a:ln>
        </p:spPr>
      </p:sp>
      <p:sp>
        <p:nvSpPr>
          <p:cNvPr name="AutoShape 44" id="44"/>
          <p:cNvSpPr/>
          <p:nvPr/>
        </p:nvSpPr>
        <p:spPr>
          <a:xfrm>
            <a:off x="10655363" y="9295116"/>
            <a:ext cx="4970070" cy="7762"/>
          </a:xfrm>
          <a:prstGeom prst="line">
            <a:avLst/>
          </a:prstGeom>
          <a:ln cap="flat" w="38100">
            <a:solidFill>
              <a:srgbClr val="9FC3D0"/>
            </a:solidFill>
            <a:prstDash val="solid"/>
            <a:headEnd type="none" len="sm" w="sm"/>
            <a:tailEnd type="arrow" len="sm" w="med"/>
          </a:ln>
        </p:spPr>
      </p:sp>
      <p:grpSp>
        <p:nvGrpSpPr>
          <p:cNvPr name="Group 45" id="45"/>
          <p:cNvGrpSpPr/>
          <p:nvPr/>
        </p:nvGrpSpPr>
        <p:grpSpPr>
          <a:xfrm rot="0">
            <a:off x="2553980" y="8035330"/>
            <a:ext cx="2246557" cy="1825463"/>
            <a:chOff x="0" y="0"/>
            <a:chExt cx="1048862" cy="852264"/>
          </a:xfrm>
        </p:grpSpPr>
        <p:sp>
          <p:nvSpPr>
            <p:cNvPr name="Freeform 46" id="46"/>
            <p:cNvSpPr/>
            <p:nvPr/>
          </p:nvSpPr>
          <p:spPr>
            <a:xfrm flipH="false" flipV="false" rot="0">
              <a:off x="0" y="0"/>
              <a:ext cx="1048862" cy="852264"/>
            </a:xfrm>
            <a:custGeom>
              <a:avLst/>
              <a:gdLst/>
              <a:ahLst/>
              <a:cxnLst/>
              <a:rect r="r" b="b" t="t" l="l"/>
              <a:pathLst>
                <a:path h="852264" w="1048862">
                  <a:moveTo>
                    <a:pt x="845662" y="0"/>
                  </a:moveTo>
                  <a:cubicBezTo>
                    <a:pt x="957886" y="0"/>
                    <a:pt x="1048862" y="190786"/>
                    <a:pt x="1048862" y="426132"/>
                  </a:cubicBezTo>
                  <a:cubicBezTo>
                    <a:pt x="1048862" y="661478"/>
                    <a:pt x="957886" y="852264"/>
                    <a:pt x="845662" y="852264"/>
                  </a:cubicBezTo>
                  <a:lnTo>
                    <a:pt x="203200" y="852264"/>
                  </a:lnTo>
                  <a:cubicBezTo>
                    <a:pt x="90976" y="852264"/>
                    <a:pt x="0" y="661478"/>
                    <a:pt x="0" y="426132"/>
                  </a:cubicBezTo>
                  <a:cubicBezTo>
                    <a:pt x="0" y="190786"/>
                    <a:pt x="90976" y="0"/>
                    <a:pt x="203200" y="0"/>
                  </a:cubicBezTo>
                  <a:close/>
                </a:path>
              </a:pathLst>
            </a:custGeom>
            <a:solidFill>
              <a:srgbClr val="9FC3D0"/>
            </a:solidFill>
          </p:spPr>
        </p:sp>
        <p:sp>
          <p:nvSpPr>
            <p:cNvPr name="TextBox 47" id="47"/>
            <p:cNvSpPr txBox="true"/>
            <p:nvPr/>
          </p:nvSpPr>
          <p:spPr>
            <a:xfrm>
              <a:off x="0" y="-47625"/>
              <a:ext cx="1048862" cy="899889"/>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Node-Red DashBoard</a:t>
              </a:r>
            </a:p>
          </p:txBody>
        </p:sp>
      </p:grpSp>
      <p:grpSp>
        <p:nvGrpSpPr>
          <p:cNvPr name="Group 48" id="48"/>
          <p:cNvGrpSpPr/>
          <p:nvPr/>
        </p:nvGrpSpPr>
        <p:grpSpPr>
          <a:xfrm rot="0">
            <a:off x="15309177" y="6691833"/>
            <a:ext cx="2662568" cy="1201396"/>
            <a:chOff x="0" y="0"/>
            <a:chExt cx="1375659" cy="620721"/>
          </a:xfrm>
        </p:grpSpPr>
        <p:sp>
          <p:nvSpPr>
            <p:cNvPr name="Freeform 49" id="49"/>
            <p:cNvSpPr/>
            <p:nvPr/>
          </p:nvSpPr>
          <p:spPr>
            <a:xfrm flipH="false" flipV="false" rot="0">
              <a:off x="0" y="0"/>
              <a:ext cx="1375659" cy="620721"/>
            </a:xfrm>
            <a:custGeom>
              <a:avLst/>
              <a:gdLst/>
              <a:ahLst/>
              <a:cxnLst/>
              <a:rect r="r" b="b" t="t" l="l"/>
              <a:pathLst>
                <a:path h="620721" w="1375659">
                  <a:moveTo>
                    <a:pt x="1172459" y="0"/>
                  </a:moveTo>
                  <a:cubicBezTo>
                    <a:pt x="1284683" y="0"/>
                    <a:pt x="1375659" y="138953"/>
                    <a:pt x="1375659" y="310360"/>
                  </a:cubicBezTo>
                  <a:cubicBezTo>
                    <a:pt x="1375659" y="481767"/>
                    <a:pt x="1284683" y="620721"/>
                    <a:pt x="1172459" y="620721"/>
                  </a:cubicBezTo>
                  <a:lnTo>
                    <a:pt x="203200" y="620721"/>
                  </a:lnTo>
                  <a:cubicBezTo>
                    <a:pt x="90976" y="620721"/>
                    <a:pt x="0" y="481767"/>
                    <a:pt x="0" y="310360"/>
                  </a:cubicBezTo>
                  <a:cubicBezTo>
                    <a:pt x="0" y="138953"/>
                    <a:pt x="90976" y="0"/>
                    <a:pt x="203200" y="0"/>
                  </a:cubicBezTo>
                  <a:close/>
                </a:path>
              </a:pathLst>
            </a:custGeom>
            <a:solidFill>
              <a:srgbClr val="F3C9C8"/>
            </a:solidFill>
          </p:spPr>
        </p:sp>
        <p:sp>
          <p:nvSpPr>
            <p:cNvPr name="TextBox 50" id="50"/>
            <p:cNvSpPr txBox="true"/>
            <p:nvPr/>
          </p:nvSpPr>
          <p:spPr>
            <a:xfrm>
              <a:off x="0" y="-47625"/>
              <a:ext cx="1375659" cy="668346"/>
            </a:xfrm>
            <a:prstGeom prst="rect">
              <a:avLst/>
            </a:prstGeom>
          </p:spPr>
          <p:txBody>
            <a:bodyPr anchor="ctr" rtlCol="false" tIns="50800" lIns="50800" bIns="50800" rIns="50800"/>
            <a:lstStyle/>
            <a:p>
              <a:pPr algn="ctr">
                <a:lnSpc>
                  <a:spcPts val="3499"/>
                </a:lnSpc>
              </a:pPr>
              <a:r>
                <a:rPr lang="en-US" sz="2499">
                  <a:solidFill>
                    <a:srgbClr val="000000"/>
                  </a:solidFill>
                  <a:latin typeface="Alatsi"/>
                  <a:ea typeface="Alatsi"/>
                  <a:cs typeface="Alatsi"/>
                  <a:sym typeface="Alatsi"/>
                </a:rPr>
                <a:t>Robot Motors</a:t>
              </a:r>
            </a:p>
          </p:txBody>
        </p:sp>
      </p:grpSp>
      <p:sp>
        <p:nvSpPr>
          <p:cNvPr name="AutoShape 51" id="51"/>
          <p:cNvSpPr/>
          <p:nvPr/>
        </p:nvSpPr>
        <p:spPr>
          <a:xfrm flipV="true">
            <a:off x="10701797" y="7292531"/>
            <a:ext cx="4607380" cy="1479022"/>
          </a:xfrm>
          <a:prstGeom prst="line">
            <a:avLst/>
          </a:prstGeom>
          <a:ln cap="flat" w="38100">
            <a:solidFill>
              <a:srgbClr val="9FC3D0"/>
            </a:solidFill>
            <a:prstDash val="solid"/>
            <a:headEnd type="none" len="sm" w="sm"/>
            <a:tailEnd type="arrow" len="sm" w="med"/>
          </a:ln>
        </p:spPr>
      </p:sp>
      <p:sp>
        <p:nvSpPr>
          <p:cNvPr name="AutoShape 52" id="52"/>
          <p:cNvSpPr/>
          <p:nvPr/>
        </p:nvSpPr>
        <p:spPr>
          <a:xfrm>
            <a:off x="4886255" y="8762833"/>
            <a:ext cx="3229836" cy="45368"/>
          </a:xfrm>
          <a:prstGeom prst="line">
            <a:avLst/>
          </a:prstGeom>
          <a:ln cap="flat" w="38100">
            <a:solidFill>
              <a:srgbClr val="9FC3D0"/>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76300"/>
            <a:ext cx="16230600" cy="1335401"/>
          </a:xfrm>
          <a:prstGeom prst="rect">
            <a:avLst/>
          </a:prstGeom>
        </p:spPr>
        <p:txBody>
          <a:bodyPr anchor="t" rtlCol="false" tIns="0" lIns="0" bIns="0" rIns="0">
            <a:spAutoFit/>
          </a:bodyPr>
          <a:lstStyle/>
          <a:p>
            <a:pPr algn="ctr">
              <a:lnSpc>
                <a:spcPts val="10920"/>
              </a:lnSpc>
            </a:pPr>
            <a:r>
              <a:rPr lang="en-US" sz="7800">
                <a:solidFill>
                  <a:srgbClr val="000000"/>
                </a:solidFill>
                <a:latin typeface="Alatsi"/>
                <a:ea typeface="Alatsi"/>
                <a:cs typeface="Alatsi"/>
                <a:sym typeface="Alatsi"/>
              </a:rPr>
              <a:t>S</a:t>
            </a:r>
            <a:r>
              <a:rPr lang="en-US" sz="7800">
                <a:solidFill>
                  <a:srgbClr val="000000"/>
                </a:solidFill>
                <a:latin typeface="Alatsi"/>
                <a:ea typeface="Alatsi"/>
                <a:cs typeface="Alatsi"/>
                <a:sym typeface="Alatsi"/>
              </a:rPr>
              <a:t>ENSORS </a:t>
            </a:r>
          </a:p>
        </p:txBody>
      </p:sp>
      <p:grpSp>
        <p:nvGrpSpPr>
          <p:cNvPr name="Group 3" id="3"/>
          <p:cNvGrpSpPr/>
          <p:nvPr/>
        </p:nvGrpSpPr>
        <p:grpSpPr>
          <a:xfrm rot="0">
            <a:off x="1554676" y="7207803"/>
            <a:ext cx="2348632" cy="802876"/>
            <a:chOff x="0" y="0"/>
            <a:chExt cx="618570" cy="211457"/>
          </a:xfrm>
        </p:grpSpPr>
        <p:sp>
          <p:nvSpPr>
            <p:cNvPr name="Freeform 4" id="4"/>
            <p:cNvSpPr/>
            <p:nvPr/>
          </p:nvSpPr>
          <p:spPr>
            <a:xfrm flipH="false" flipV="false" rot="0">
              <a:off x="0" y="0"/>
              <a:ext cx="618570" cy="211457"/>
            </a:xfrm>
            <a:custGeom>
              <a:avLst/>
              <a:gdLst/>
              <a:ahLst/>
              <a:cxnLst/>
              <a:rect r="r" b="b" t="t" l="l"/>
              <a:pathLst>
                <a:path h="211457" w="618570">
                  <a:moveTo>
                    <a:pt x="56038" y="0"/>
                  </a:moveTo>
                  <a:lnTo>
                    <a:pt x="562532" y="0"/>
                  </a:lnTo>
                  <a:cubicBezTo>
                    <a:pt x="577394" y="0"/>
                    <a:pt x="591647" y="5904"/>
                    <a:pt x="602156" y="16413"/>
                  </a:cubicBezTo>
                  <a:cubicBezTo>
                    <a:pt x="612666" y="26922"/>
                    <a:pt x="618570" y="41176"/>
                    <a:pt x="618570" y="56038"/>
                  </a:cubicBezTo>
                  <a:lnTo>
                    <a:pt x="618570" y="155419"/>
                  </a:lnTo>
                  <a:cubicBezTo>
                    <a:pt x="618570" y="170281"/>
                    <a:pt x="612666" y="184535"/>
                    <a:pt x="602156" y="195044"/>
                  </a:cubicBezTo>
                  <a:cubicBezTo>
                    <a:pt x="591647" y="205553"/>
                    <a:pt x="577394" y="211457"/>
                    <a:pt x="562532" y="211457"/>
                  </a:cubicBezTo>
                  <a:lnTo>
                    <a:pt x="56038" y="211457"/>
                  </a:lnTo>
                  <a:cubicBezTo>
                    <a:pt x="41176" y="211457"/>
                    <a:pt x="26922" y="205553"/>
                    <a:pt x="16413" y="195044"/>
                  </a:cubicBezTo>
                  <a:cubicBezTo>
                    <a:pt x="5904" y="184535"/>
                    <a:pt x="0" y="170281"/>
                    <a:pt x="0" y="155419"/>
                  </a:cubicBezTo>
                  <a:lnTo>
                    <a:pt x="0" y="56038"/>
                  </a:lnTo>
                  <a:cubicBezTo>
                    <a:pt x="0" y="41176"/>
                    <a:pt x="5904" y="26922"/>
                    <a:pt x="16413" y="16413"/>
                  </a:cubicBezTo>
                  <a:cubicBezTo>
                    <a:pt x="26922" y="5904"/>
                    <a:pt x="41176" y="0"/>
                    <a:pt x="56038" y="0"/>
                  </a:cubicBezTo>
                  <a:close/>
                </a:path>
              </a:pathLst>
            </a:custGeom>
            <a:solidFill>
              <a:srgbClr val="F3C9C8"/>
            </a:solidFill>
          </p:spPr>
        </p:sp>
        <p:sp>
          <p:nvSpPr>
            <p:cNvPr name="TextBox 5" id="5"/>
            <p:cNvSpPr txBox="true"/>
            <p:nvPr/>
          </p:nvSpPr>
          <p:spPr>
            <a:xfrm>
              <a:off x="0" y="-47625"/>
              <a:ext cx="618570" cy="25908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627362" y="0"/>
            <a:ext cx="937061" cy="10287000"/>
            <a:chOff x="0" y="0"/>
            <a:chExt cx="246798" cy="2709333"/>
          </a:xfrm>
        </p:grpSpPr>
        <p:sp>
          <p:nvSpPr>
            <p:cNvPr name="Freeform 7" id="7"/>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8" id="8"/>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684512" y="-402254"/>
            <a:ext cx="4640" cy="10689176"/>
          </a:xfrm>
          <a:prstGeom prst="line">
            <a:avLst/>
          </a:prstGeom>
          <a:ln cap="flat" w="114300">
            <a:solidFill>
              <a:srgbClr val="9FC3D0"/>
            </a:solidFill>
            <a:prstDash val="solid"/>
            <a:headEnd type="none" len="sm" w="sm"/>
            <a:tailEnd type="none" len="sm" w="sm"/>
          </a:ln>
        </p:spPr>
      </p:sp>
      <p:sp>
        <p:nvSpPr>
          <p:cNvPr name="Freeform 10" id="10"/>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554676" y="3072445"/>
            <a:ext cx="4008008" cy="802876"/>
            <a:chOff x="0" y="0"/>
            <a:chExt cx="1055607" cy="211457"/>
          </a:xfrm>
        </p:grpSpPr>
        <p:sp>
          <p:nvSpPr>
            <p:cNvPr name="Freeform 13" id="13"/>
            <p:cNvSpPr/>
            <p:nvPr/>
          </p:nvSpPr>
          <p:spPr>
            <a:xfrm flipH="false" flipV="false" rot="0">
              <a:off x="0" y="0"/>
              <a:ext cx="1055607" cy="211457"/>
            </a:xfrm>
            <a:custGeom>
              <a:avLst/>
              <a:gdLst/>
              <a:ahLst/>
              <a:cxnLst/>
              <a:rect r="r" b="b" t="t" l="l"/>
              <a:pathLst>
                <a:path h="211457" w="1055607">
                  <a:moveTo>
                    <a:pt x="32837" y="0"/>
                  </a:moveTo>
                  <a:lnTo>
                    <a:pt x="1022770" y="0"/>
                  </a:lnTo>
                  <a:cubicBezTo>
                    <a:pt x="1031479" y="0"/>
                    <a:pt x="1039831" y="3460"/>
                    <a:pt x="1045989" y="9618"/>
                  </a:cubicBezTo>
                  <a:cubicBezTo>
                    <a:pt x="1052147" y="15776"/>
                    <a:pt x="1055607" y="24128"/>
                    <a:pt x="1055607" y="32837"/>
                  </a:cubicBezTo>
                  <a:lnTo>
                    <a:pt x="1055607" y="178620"/>
                  </a:lnTo>
                  <a:cubicBezTo>
                    <a:pt x="1055607" y="187329"/>
                    <a:pt x="1052147" y="195681"/>
                    <a:pt x="1045989" y="201839"/>
                  </a:cubicBezTo>
                  <a:cubicBezTo>
                    <a:pt x="1039831" y="207998"/>
                    <a:pt x="1031479" y="211457"/>
                    <a:pt x="1022770" y="211457"/>
                  </a:cubicBezTo>
                  <a:lnTo>
                    <a:pt x="32837" y="211457"/>
                  </a:lnTo>
                  <a:cubicBezTo>
                    <a:pt x="24128" y="211457"/>
                    <a:pt x="15776" y="207998"/>
                    <a:pt x="9618" y="201839"/>
                  </a:cubicBezTo>
                  <a:cubicBezTo>
                    <a:pt x="3460" y="195681"/>
                    <a:pt x="0" y="187329"/>
                    <a:pt x="0" y="178620"/>
                  </a:cubicBezTo>
                  <a:lnTo>
                    <a:pt x="0" y="32837"/>
                  </a:lnTo>
                  <a:cubicBezTo>
                    <a:pt x="0" y="24128"/>
                    <a:pt x="3460" y="15776"/>
                    <a:pt x="9618" y="9618"/>
                  </a:cubicBezTo>
                  <a:cubicBezTo>
                    <a:pt x="15776" y="3460"/>
                    <a:pt x="24128" y="0"/>
                    <a:pt x="32837" y="0"/>
                  </a:cubicBezTo>
                  <a:close/>
                </a:path>
              </a:pathLst>
            </a:custGeom>
            <a:solidFill>
              <a:srgbClr val="F3C9C8"/>
            </a:solidFill>
          </p:spPr>
        </p:sp>
        <p:sp>
          <p:nvSpPr>
            <p:cNvPr name="TextBox 14" id="14"/>
            <p:cNvSpPr txBox="true"/>
            <p:nvPr/>
          </p:nvSpPr>
          <p:spPr>
            <a:xfrm>
              <a:off x="0" y="-47625"/>
              <a:ext cx="1055607" cy="25908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0">
            <a:off x="14455883" y="820376"/>
            <a:ext cx="2915452" cy="2893856"/>
          </a:xfrm>
          <a:custGeom>
            <a:avLst/>
            <a:gdLst/>
            <a:ahLst/>
            <a:cxnLst/>
            <a:rect r="r" b="b" t="t" l="l"/>
            <a:pathLst>
              <a:path h="2893856" w="2915452">
                <a:moveTo>
                  <a:pt x="0" y="0"/>
                </a:moveTo>
                <a:lnTo>
                  <a:pt x="2915452" y="0"/>
                </a:lnTo>
                <a:lnTo>
                  <a:pt x="2915452" y="2893856"/>
                </a:lnTo>
                <a:lnTo>
                  <a:pt x="0" y="2893856"/>
                </a:lnTo>
                <a:lnTo>
                  <a:pt x="0" y="0"/>
                </a:lnTo>
                <a:close/>
              </a:path>
            </a:pathLst>
          </a:custGeom>
          <a:blipFill>
            <a:blip r:embed="rId5"/>
            <a:stretch>
              <a:fillRect l="0" t="0" r="0" b="0"/>
            </a:stretch>
          </a:blipFill>
        </p:spPr>
      </p:sp>
      <p:sp>
        <p:nvSpPr>
          <p:cNvPr name="Freeform 16" id="16"/>
          <p:cNvSpPr/>
          <p:nvPr/>
        </p:nvSpPr>
        <p:spPr>
          <a:xfrm flipH="false" flipV="false" rot="0">
            <a:off x="10701275" y="2660278"/>
            <a:ext cx="3561074" cy="5211994"/>
          </a:xfrm>
          <a:custGeom>
            <a:avLst/>
            <a:gdLst/>
            <a:ahLst/>
            <a:cxnLst/>
            <a:rect r="r" b="b" t="t" l="l"/>
            <a:pathLst>
              <a:path h="5211994" w="3561074">
                <a:moveTo>
                  <a:pt x="0" y="0"/>
                </a:moveTo>
                <a:lnTo>
                  <a:pt x="3561074" y="0"/>
                </a:lnTo>
                <a:lnTo>
                  <a:pt x="3561074" y="5211994"/>
                </a:lnTo>
                <a:lnTo>
                  <a:pt x="0" y="5211994"/>
                </a:lnTo>
                <a:lnTo>
                  <a:pt x="0" y="0"/>
                </a:lnTo>
                <a:close/>
              </a:path>
            </a:pathLst>
          </a:custGeom>
          <a:blipFill>
            <a:blip r:embed="rId6"/>
            <a:stretch>
              <a:fillRect l="0" t="0" r="0" b="0"/>
            </a:stretch>
          </a:blipFill>
        </p:spPr>
      </p:sp>
      <p:grpSp>
        <p:nvGrpSpPr>
          <p:cNvPr name="Group 17" id="17"/>
          <p:cNvGrpSpPr/>
          <p:nvPr/>
        </p:nvGrpSpPr>
        <p:grpSpPr>
          <a:xfrm rot="0">
            <a:off x="1554676" y="4944426"/>
            <a:ext cx="3090419" cy="802876"/>
            <a:chOff x="0" y="0"/>
            <a:chExt cx="813938" cy="211457"/>
          </a:xfrm>
        </p:grpSpPr>
        <p:sp>
          <p:nvSpPr>
            <p:cNvPr name="Freeform 18" id="18"/>
            <p:cNvSpPr/>
            <p:nvPr/>
          </p:nvSpPr>
          <p:spPr>
            <a:xfrm flipH="false" flipV="false" rot="0">
              <a:off x="0" y="0"/>
              <a:ext cx="813938" cy="211457"/>
            </a:xfrm>
            <a:custGeom>
              <a:avLst/>
              <a:gdLst/>
              <a:ahLst/>
              <a:cxnLst/>
              <a:rect r="r" b="b" t="t" l="l"/>
              <a:pathLst>
                <a:path h="211457" w="813938">
                  <a:moveTo>
                    <a:pt x="42587" y="0"/>
                  </a:moveTo>
                  <a:lnTo>
                    <a:pt x="771350" y="0"/>
                  </a:lnTo>
                  <a:cubicBezTo>
                    <a:pt x="782645" y="0"/>
                    <a:pt x="793477" y="4487"/>
                    <a:pt x="801464" y="12474"/>
                  </a:cubicBezTo>
                  <a:cubicBezTo>
                    <a:pt x="809451" y="20460"/>
                    <a:pt x="813938" y="31292"/>
                    <a:pt x="813938" y="42587"/>
                  </a:cubicBezTo>
                  <a:lnTo>
                    <a:pt x="813938" y="168870"/>
                  </a:lnTo>
                  <a:cubicBezTo>
                    <a:pt x="813938" y="180165"/>
                    <a:pt x="809451" y="190997"/>
                    <a:pt x="801464" y="198984"/>
                  </a:cubicBezTo>
                  <a:cubicBezTo>
                    <a:pt x="793477" y="206970"/>
                    <a:pt x="782645" y="211457"/>
                    <a:pt x="771350" y="211457"/>
                  </a:cubicBezTo>
                  <a:lnTo>
                    <a:pt x="42587" y="211457"/>
                  </a:lnTo>
                  <a:cubicBezTo>
                    <a:pt x="31292" y="211457"/>
                    <a:pt x="20460" y="206970"/>
                    <a:pt x="12474" y="198984"/>
                  </a:cubicBezTo>
                  <a:cubicBezTo>
                    <a:pt x="4487" y="190997"/>
                    <a:pt x="0" y="180165"/>
                    <a:pt x="0" y="168870"/>
                  </a:cubicBezTo>
                  <a:lnTo>
                    <a:pt x="0" y="42587"/>
                  </a:lnTo>
                  <a:cubicBezTo>
                    <a:pt x="0" y="31292"/>
                    <a:pt x="4487" y="20460"/>
                    <a:pt x="12474" y="12474"/>
                  </a:cubicBezTo>
                  <a:cubicBezTo>
                    <a:pt x="20460" y="4487"/>
                    <a:pt x="31292" y="0"/>
                    <a:pt x="42587" y="0"/>
                  </a:cubicBezTo>
                  <a:close/>
                </a:path>
              </a:pathLst>
            </a:custGeom>
            <a:solidFill>
              <a:srgbClr val="F3C9C8"/>
            </a:solidFill>
          </p:spPr>
        </p:sp>
        <p:sp>
          <p:nvSpPr>
            <p:cNvPr name="TextBox 19" id="19"/>
            <p:cNvSpPr txBox="true"/>
            <p:nvPr/>
          </p:nvSpPr>
          <p:spPr>
            <a:xfrm>
              <a:off x="0" y="-47625"/>
              <a:ext cx="813938" cy="259082"/>
            </a:xfrm>
            <a:prstGeom prst="rect">
              <a:avLst/>
            </a:prstGeom>
          </p:spPr>
          <p:txBody>
            <a:bodyPr anchor="ctr" rtlCol="false" tIns="50800" lIns="50800" bIns="50800" rIns="50800"/>
            <a:lstStyle/>
            <a:p>
              <a:pPr algn="ctr">
                <a:lnSpc>
                  <a:spcPts val="3499"/>
                </a:lnSpc>
              </a:pPr>
            </a:p>
          </p:txBody>
        </p:sp>
      </p:grpSp>
      <p:sp>
        <p:nvSpPr>
          <p:cNvPr name="Freeform 20" id="20"/>
          <p:cNvSpPr/>
          <p:nvPr/>
        </p:nvSpPr>
        <p:spPr>
          <a:xfrm flipH="false" flipV="false" rot="0">
            <a:off x="14455883" y="5440102"/>
            <a:ext cx="3448835" cy="4218759"/>
          </a:xfrm>
          <a:custGeom>
            <a:avLst/>
            <a:gdLst/>
            <a:ahLst/>
            <a:cxnLst/>
            <a:rect r="r" b="b" t="t" l="l"/>
            <a:pathLst>
              <a:path h="4218759" w="3448835">
                <a:moveTo>
                  <a:pt x="0" y="0"/>
                </a:moveTo>
                <a:lnTo>
                  <a:pt x="3448836" y="0"/>
                </a:lnTo>
                <a:lnTo>
                  <a:pt x="3448836" y="4218758"/>
                </a:lnTo>
                <a:lnTo>
                  <a:pt x="0" y="4218758"/>
                </a:lnTo>
                <a:lnTo>
                  <a:pt x="0" y="0"/>
                </a:lnTo>
                <a:close/>
              </a:path>
            </a:pathLst>
          </a:custGeom>
          <a:blipFill>
            <a:blip r:embed="rId7"/>
            <a:stretch>
              <a:fillRect l="0" t="0" r="0" b="0"/>
            </a:stretch>
          </a:blipFill>
        </p:spPr>
      </p:sp>
      <p:sp>
        <p:nvSpPr>
          <p:cNvPr name="TextBox 21" id="21"/>
          <p:cNvSpPr txBox="true"/>
          <p:nvPr/>
        </p:nvSpPr>
        <p:spPr>
          <a:xfrm rot="0">
            <a:off x="1795835" y="7327421"/>
            <a:ext cx="1866315" cy="544851"/>
          </a:xfrm>
          <a:prstGeom prst="rect">
            <a:avLst/>
          </a:prstGeom>
        </p:spPr>
        <p:txBody>
          <a:bodyPr anchor="t" rtlCol="false" tIns="0" lIns="0" bIns="0" rIns="0">
            <a:spAutoFit/>
          </a:bodyPr>
          <a:lstStyle/>
          <a:p>
            <a:pPr algn="l">
              <a:lnSpc>
                <a:spcPts val="4427"/>
              </a:lnSpc>
            </a:pPr>
            <a:r>
              <a:rPr lang="en-US" sz="3162">
                <a:solidFill>
                  <a:srgbClr val="000000"/>
                </a:solidFill>
                <a:latin typeface="Alatsi"/>
                <a:ea typeface="Alatsi"/>
                <a:cs typeface="Alatsi"/>
                <a:sym typeface="Alatsi"/>
              </a:rPr>
              <a:t>Functions</a:t>
            </a:r>
          </a:p>
        </p:txBody>
      </p:sp>
      <p:sp>
        <p:nvSpPr>
          <p:cNvPr name="TextBox 22" id="22"/>
          <p:cNvSpPr txBox="true"/>
          <p:nvPr/>
        </p:nvSpPr>
        <p:spPr>
          <a:xfrm rot="0">
            <a:off x="1554676" y="3166861"/>
            <a:ext cx="3820563" cy="547371"/>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Alatsi"/>
                <a:ea typeface="Alatsi"/>
                <a:cs typeface="Alatsi"/>
                <a:sym typeface="Alatsi"/>
              </a:rPr>
              <a:t>Type of sensor used</a:t>
            </a:r>
          </a:p>
        </p:txBody>
      </p:sp>
      <p:sp>
        <p:nvSpPr>
          <p:cNvPr name="TextBox 23" id="23"/>
          <p:cNvSpPr txBox="true"/>
          <p:nvPr/>
        </p:nvSpPr>
        <p:spPr>
          <a:xfrm rot="0">
            <a:off x="1564423" y="3999147"/>
            <a:ext cx="9848559" cy="490856"/>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Alatsi"/>
                <a:ea typeface="Alatsi"/>
                <a:cs typeface="Alatsi"/>
                <a:sym typeface="Alatsi"/>
              </a:rPr>
              <a:t>B</a:t>
            </a:r>
            <a:r>
              <a:rPr lang="en-US" sz="2799">
                <a:solidFill>
                  <a:srgbClr val="000000"/>
                </a:solidFill>
                <a:latin typeface="Alatsi"/>
                <a:ea typeface="Alatsi"/>
                <a:cs typeface="Alatsi"/>
                <a:sym typeface="Alatsi"/>
              </a:rPr>
              <a:t>utton - we used 4 in total</a:t>
            </a:r>
          </a:p>
        </p:txBody>
      </p:sp>
      <p:sp>
        <p:nvSpPr>
          <p:cNvPr name="TextBox 24" id="24"/>
          <p:cNvSpPr txBox="true"/>
          <p:nvPr/>
        </p:nvSpPr>
        <p:spPr>
          <a:xfrm rot="0">
            <a:off x="1329094" y="8261754"/>
            <a:ext cx="8133122" cy="986156"/>
          </a:xfrm>
          <a:prstGeom prst="rect">
            <a:avLst/>
          </a:prstGeom>
        </p:spPr>
        <p:txBody>
          <a:bodyPr anchor="t" rtlCol="false" tIns="0" lIns="0" bIns="0" rIns="0">
            <a:spAutoFit/>
          </a:bodyPr>
          <a:lstStyle/>
          <a:p>
            <a:pPr algn="l" marL="604515" indent="-302257" lvl="1">
              <a:lnSpc>
                <a:spcPts val="3919"/>
              </a:lnSpc>
              <a:spcBef>
                <a:spcPct val="0"/>
              </a:spcBef>
              <a:buFont typeface="Arial"/>
              <a:buChar char="•"/>
            </a:pPr>
            <a:r>
              <a:rPr lang="en-US" sz="2799">
                <a:solidFill>
                  <a:srgbClr val="000000"/>
                </a:solidFill>
                <a:latin typeface="Alatsi"/>
                <a:ea typeface="Alatsi"/>
                <a:cs typeface="Alatsi"/>
                <a:sym typeface="Alatsi"/>
              </a:rPr>
              <a:t>Rec</a:t>
            </a:r>
            <a:r>
              <a:rPr lang="en-US" sz="2799">
                <a:solidFill>
                  <a:srgbClr val="000000"/>
                </a:solidFill>
                <a:latin typeface="Alatsi"/>
                <a:ea typeface="Alatsi"/>
                <a:cs typeface="Alatsi"/>
                <a:sym typeface="Alatsi"/>
              </a:rPr>
              <a:t>ords the start /end date of menstrual period..</a:t>
            </a:r>
          </a:p>
          <a:p>
            <a:pPr algn="l" marL="604515" indent="-302257" lvl="1">
              <a:lnSpc>
                <a:spcPts val="3919"/>
              </a:lnSpc>
              <a:spcBef>
                <a:spcPct val="0"/>
              </a:spcBef>
              <a:buFont typeface="Arial"/>
              <a:buChar char="•"/>
            </a:pPr>
            <a:r>
              <a:rPr lang="en-US" sz="2799">
                <a:solidFill>
                  <a:srgbClr val="000000"/>
                </a:solidFill>
                <a:latin typeface="Alatsi"/>
                <a:ea typeface="Alatsi"/>
                <a:cs typeface="Alatsi"/>
                <a:sym typeface="Alatsi"/>
              </a:rPr>
              <a:t>..or records the mood/pain levels of user</a:t>
            </a:r>
          </a:p>
        </p:txBody>
      </p:sp>
      <p:sp>
        <p:nvSpPr>
          <p:cNvPr name="TextBox 25" id="25"/>
          <p:cNvSpPr txBox="true"/>
          <p:nvPr/>
        </p:nvSpPr>
        <p:spPr>
          <a:xfrm rot="0">
            <a:off x="1554676" y="5043096"/>
            <a:ext cx="3080673" cy="538861"/>
          </a:xfrm>
          <a:prstGeom prst="rect">
            <a:avLst/>
          </a:prstGeom>
        </p:spPr>
        <p:txBody>
          <a:bodyPr anchor="t" rtlCol="false" tIns="0" lIns="0" bIns="0" rIns="0">
            <a:spAutoFit/>
          </a:bodyPr>
          <a:lstStyle/>
          <a:p>
            <a:pPr algn="ctr">
              <a:lnSpc>
                <a:spcPts val="4423"/>
              </a:lnSpc>
              <a:spcBef>
                <a:spcPct val="0"/>
              </a:spcBef>
            </a:pPr>
            <a:r>
              <a:rPr lang="en-US" sz="3159">
                <a:solidFill>
                  <a:srgbClr val="000000"/>
                </a:solidFill>
                <a:latin typeface="Alatsi"/>
                <a:ea typeface="Alatsi"/>
                <a:cs typeface="Alatsi"/>
                <a:sym typeface="Alatsi"/>
              </a:rPr>
              <a:t>Connection Ports</a:t>
            </a:r>
          </a:p>
        </p:txBody>
      </p:sp>
      <p:sp>
        <p:nvSpPr>
          <p:cNvPr name="TextBox 26" id="26"/>
          <p:cNvSpPr txBox="true"/>
          <p:nvPr/>
        </p:nvSpPr>
        <p:spPr>
          <a:xfrm rot="0">
            <a:off x="1329094" y="5871128"/>
            <a:ext cx="6516473" cy="986156"/>
          </a:xfrm>
          <a:prstGeom prst="rect">
            <a:avLst/>
          </a:prstGeom>
        </p:spPr>
        <p:txBody>
          <a:bodyPr anchor="t" rtlCol="false" tIns="0" lIns="0" bIns="0" rIns="0">
            <a:spAutoFit/>
          </a:bodyPr>
          <a:lstStyle/>
          <a:p>
            <a:pPr algn="l" marL="604515" indent="-302257" lvl="1">
              <a:lnSpc>
                <a:spcPts val="3919"/>
              </a:lnSpc>
              <a:spcBef>
                <a:spcPct val="0"/>
              </a:spcBef>
              <a:buFont typeface="Arial"/>
              <a:buChar char="•"/>
            </a:pPr>
            <a:r>
              <a:rPr lang="en-US" sz="2799">
                <a:solidFill>
                  <a:srgbClr val="000000"/>
                </a:solidFill>
                <a:latin typeface="Alatsi"/>
                <a:ea typeface="Alatsi"/>
                <a:cs typeface="Alatsi"/>
                <a:sym typeface="Alatsi"/>
              </a:rPr>
              <a:t>D2/3 for period start and end buttons </a:t>
            </a:r>
          </a:p>
          <a:p>
            <a:pPr algn="l" marL="604515" indent="-302257" lvl="1">
              <a:lnSpc>
                <a:spcPts val="3919"/>
              </a:lnSpc>
              <a:spcBef>
                <a:spcPct val="0"/>
              </a:spcBef>
              <a:buFont typeface="Arial"/>
              <a:buChar char="•"/>
            </a:pPr>
            <a:r>
              <a:rPr lang="en-US" sz="2799">
                <a:solidFill>
                  <a:srgbClr val="000000"/>
                </a:solidFill>
                <a:latin typeface="Alatsi"/>
                <a:ea typeface="Alatsi"/>
                <a:cs typeface="Alatsi"/>
                <a:sym typeface="Alatsi"/>
              </a:rPr>
              <a:t>D4/5 for mood and pain buttons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76300"/>
            <a:ext cx="16230600" cy="1335401"/>
          </a:xfrm>
          <a:prstGeom prst="rect">
            <a:avLst/>
          </a:prstGeom>
        </p:spPr>
        <p:txBody>
          <a:bodyPr anchor="t" rtlCol="false" tIns="0" lIns="0" bIns="0" rIns="0">
            <a:spAutoFit/>
          </a:bodyPr>
          <a:lstStyle/>
          <a:p>
            <a:pPr algn="ctr">
              <a:lnSpc>
                <a:spcPts val="10920"/>
              </a:lnSpc>
            </a:pPr>
            <a:r>
              <a:rPr lang="en-US" sz="7800">
                <a:solidFill>
                  <a:srgbClr val="000000"/>
                </a:solidFill>
                <a:latin typeface="Alatsi"/>
                <a:ea typeface="Alatsi"/>
                <a:cs typeface="Alatsi"/>
                <a:sym typeface="Alatsi"/>
              </a:rPr>
              <a:t>S</a:t>
            </a:r>
            <a:r>
              <a:rPr lang="en-US" sz="7800">
                <a:solidFill>
                  <a:srgbClr val="000000"/>
                </a:solidFill>
                <a:latin typeface="Alatsi"/>
                <a:ea typeface="Alatsi"/>
                <a:cs typeface="Alatsi"/>
                <a:sym typeface="Alatsi"/>
              </a:rPr>
              <a:t>ensor Implementation</a:t>
            </a:r>
          </a:p>
        </p:txBody>
      </p:sp>
      <p:grpSp>
        <p:nvGrpSpPr>
          <p:cNvPr name="Group 3" id="3"/>
          <p:cNvGrpSpPr/>
          <p:nvPr/>
        </p:nvGrpSpPr>
        <p:grpSpPr>
          <a:xfrm rot="0">
            <a:off x="1564423" y="2519084"/>
            <a:ext cx="3221333" cy="802876"/>
            <a:chOff x="0" y="0"/>
            <a:chExt cx="848417" cy="211457"/>
          </a:xfrm>
        </p:grpSpPr>
        <p:sp>
          <p:nvSpPr>
            <p:cNvPr name="Freeform 4" id="4"/>
            <p:cNvSpPr/>
            <p:nvPr/>
          </p:nvSpPr>
          <p:spPr>
            <a:xfrm flipH="false" flipV="false" rot="0">
              <a:off x="0" y="0"/>
              <a:ext cx="848417" cy="211457"/>
            </a:xfrm>
            <a:custGeom>
              <a:avLst/>
              <a:gdLst/>
              <a:ahLst/>
              <a:cxnLst/>
              <a:rect r="r" b="b" t="t" l="l"/>
              <a:pathLst>
                <a:path h="211457" w="848417">
                  <a:moveTo>
                    <a:pt x="40857" y="0"/>
                  </a:moveTo>
                  <a:lnTo>
                    <a:pt x="807560" y="0"/>
                  </a:lnTo>
                  <a:cubicBezTo>
                    <a:pt x="818396" y="0"/>
                    <a:pt x="828788" y="4305"/>
                    <a:pt x="836450" y="11967"/>
                  </a:cubicBezTo>
                  <a:cubicBezTo>
                    <a:pt x="844112" y="19629"/>
                    <a:pt x="848417" y="30021"/>
                    <a:pt x="848417" y="40857"/>
                  </a:cubicBezTo>
                  <a:lnTo>
                    <a:pt x="848417" y="170601"/>
                  </a:lnTo>
                  <a:cubicBezTo>
                    <a:pt x="848417" y="193165"/>
                    <a:pt x="830125" y="211457"/>
                    <a:pt x="807560" y="211457"/>
                  </a:cubicBezTo>
                  <a:lnTo>
                    <a:pt x="40857" y="211457"/>
                  </a:lnTo>
                  <a:cubicBezTo>
                    <a:pt x="18292" y="211457"/>
                    <a:pt x="0" y="193165"/>
                    <a:pt x="0" y="170601"/>
                  </a:cubicBezTo>
                  <a:lnTo>
                    <a:pt x="0" y="40857"/>
                  </a:lnTo>
                  <a:cubicBezTo>
                    <a:pt x="0" y="18292"/>
                    <a:pt x="18292" y="0"/>
                    <a:pt x="40857" y="0"/>
                  </a:cubicBezTo>
                  <a:close/>
                </a:path>
              </a:pathLst>
            </a:custGeom>
            <a:solidFill>
              <a:srgbClr val="F3C9C8"/>
            </a:solidFill>
          </p:spPr>
        </p:sp>
        <p:sp>
          <p:nvSpPr>
            <p:cNvPr name="TextBox 5" id="5"/>
            <p:cNvSpPr txBox="true"/>
            <p:nvPr/>
          </p:nvSpPr>
          <p:spPr>
            <a:xfrm>
              <a:off x="0" y="-47625"/>
              <a:ext cx="848417" cy="25908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627362" y="0"/>
            <a:ext cx="937061" cy="10287000"/>
            <a:chOff x="0" y="0"/>
            <a:chExt cx="246798" cy="2709333"/>
          </a:xfrm>
        </p:grpSpPr>
        <p:sp>
          <p:nvSpPr>
            <p:cNvPr name="Freeform 7" id="7"/>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8" id="8"/>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684512" y="-402254"/>
            <a:ext cx="4640" cy="10689176"/>
          </a:xfrm>
          <a:prstGeom prst="line">
            <a:avLst/>
          </a:prstGeom>
          <a:ln cap="flat" w="114300">
            <a:solidFill>
              <a:srgbClr val="9FC3D0"/>
            </a:solidFill>
            <a:prstDash val="solid"/>
            <a:headEnd type="none" len="sm" w="sm"/>
            <a:tailEnd type="none" len="sm" w="sm"/>
          </a:ln>
        </p:spPr>
      </p:sp>
      <p:sp>
        <p:nvSpPr>
          <p:cNvPr name="Freeform 10" id="10"/>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3877253" y="2744044"/>
            <a:ext cx="4035000" cy="1478340"/>
          </a:xfrm>
          <a:custGeom>
            <a:avLst/>
            <a:gdLst/>
            <a:ahLst/>
            <a:cxnLst/>
            <a:rect r="r" b="b" t="t" l="l"/>
            <a:pathLst>
              <a:path h="1478340" w="4035000">
                <a:moveTo>
                  <a:pt x="0" y="0"/>
                </a:moveTo>
                <a:lnTo>
                  <a:pt x="4035000" y="0"/>
                </a:lnTo>
                <a:lnTo>
                  <a:pt x="4035000" y="1478340"/>
                </a:lnTo>
                <a:lnTo>
                  <a:pt x="0" y="1478340"/>
                </a:lnTo>
                <a:lnTo>
                  <a:pt x="0" y="0"/>
                </a:lnTo>
                <a:close/>
              </a:path>
            </a:pathLst>
          </a:custGeom>
          <a:blipFill>
            <a:blip r:embed="rId5"/>
            <a:stretch>
              <a:fillRect l="0" t="0" r="0" b="0"/>
            </a:stretch>
          </a:blipFill>
        </p:spPr>
      </p:sp>
      <p:sp>
        <p:nvSpPr>
          <p:cNvPr name="Freeform 13" id="13"/>
          <p:cNvSpPr/>
          <p:nvPr/>
        </p:nvSpPr>
        <p:spPr>
          <a:xfrm flipH="false" flipV="false" rot="0">
            <a:off x="1028700" y="4760419"/>
            <a:ext cx="10676440" cy="3670026"/>
          </a:xfrm>
          <a:custGeom>
            <a:avLst/>
            <a:gdLst/>
            <a:ahLst/>
            <a:cxnLst/>
            <a:rect r="r" b="b" t="t" l="l"/>
            <a:pathLst>
              <a:path h="3670026" w="10676440">
                <a:moveTo>
                  <a:pt x="0" y="0"/>
                </a:moveTo>
                <a:lnTo>
                  <a:pt x="10676440" y="0"/>
                </a:lnTo>
                <a:lnTo>
                  <a:pt x="10676440" y="3670026"/>
                </a:lnTo>
                <a:lnTo>
                  <a:pt x="0" y="3670026"/>
                </a:lnTo>
                <a:lnTo>
                  <a:pt x="0" y="0"/>
                </a:lnTo>
                <a:close/>
              </a:path>
            </a:pathLst>
          </a:custGeom>
          <a:blipFill>
            <a:blip r:embed="rId6"/>
            <a:stretch>
              <a:fillRect l="0" t="0" r="0" b="0"/>
            </a:stretch>
          </a:blipFill>
        </p:spPr>
      </p:sp>
      <p:sp>
        <p:nvSpPr>
          <p:cNvPr name="Freeform 14" id="14"/>
          <p:cNvSpPr/>
          <p:nvPr/>
        </p:nvSpPr>
        <p:spPr>
          <a:xfrm flipH="false" flipV="false" rot="0">
            <a:off x="11868668" y="4402695"/>
            <a:ext cx="6297110" cy="5596556"/>
          </a:xfrm>
          <a:custGeom>
            <a:avLst/>
            <a:gdLst/>
            <a:ahLst/>
            <a:cxnLst/>
            <a:rect r="r" b="b" t="t" l="l"/>
            <a:pathLst>
              <a:path h="5596556" w="6297110">
                <a:moveTo>
                  <a:pt x="0" y="0"/>
                </a:moveTo>
                <a:lnTo>
                  <a:pt x="6297110" y="0"/>
                </a:lnTo>
                <a:lnTo>
                  <a:pt x="6297110" y="5596556"/>
                </a:lnTo>
                <a:lnTo>
                  <a:pt x="0" y="5596556"/>
                </a:lnTo>
                <a:lnTo>
                  <a:pt x="0" y="0"/>
                </a:lnTo>
                <a:close/>
              </a:path>
            </a:pathLst>
          </a:custGeom>
          <a:blipFill>
            <a:blip r:embed="rId7"/>
            <a:stretch>
              <a:fillRect l="0" t="0" r="0" b="0"/>
            </a:stretch>
          </a:blipFill>
        </p:spPr>
      </p:sp>
      <p:sp>
        <p:nvSpPr>
          <p:cNvPr name="TextBox 15" id="15"/>
          <p:cNvSpPr txBox="true"/>
          <p:nvPr/>
        </p:nvSpPr>
        <p:spPr>
          <a:xfrm rot="0">
            <a:off x="1271944" y="3416539"/>
            <a:ext cx="12081434" cy="986156"/>
          </a:xfrm>
          <a:prstGeom prst="rect">
            <a:avLst/>
          </a:prstGeom>
        </p:spPr>
        <p:txBody>
          <a:bodyPr anchor="t" rtlCol="false" tIns="0" lIns="0" bIns="0" rIns="0">
            <a:spAutoFit/>
          </a:bodyPr>
          <a:lstStyle/>
          <a:p>
            <a:pPr algn="l" marL="604515" indent="-302257" lvl="1">
              <a:lnSpc>
                <a:spcPts val="3919"/>
              </a:lnSpc>
              <a:spcBef>
                <a:spcPct val="0"/>
              </a:spcBef>
              <a:buFont typeface="Arial"/>
              <a:buChar char="•"/>
            </a:pPr>
            <a:r>
              <a:rPr lang="en-US" sz="2799">
                <a:solidFill>
                  <a:srgbClr val="000000"/>
                </a:solidFill>
                <a:latin typeface="Alatsi"/>
                <a:ea typeface="Alatsi"/>
                <a:cs typeface="Alatsi"/>
                <a:sym typeface="Alatsi"/>
              </a:rPr>
              <a:t>Monit</a:t>
            </a:r>
            <a:r>
              <a:rPr lang="en-US" sz="2799">
                <a:solidFill>
                  <a:srgbClr val="000000"/>
                </a:solidFill>
                <a:latin typeface="Alatsi"/>
                <a:ea typeface="Alatsi"/>
                <a:cs typeface="Alatsi"/>
                <a:sym typeface="Alatsi"/>
              </a:rPr>
              <a:t>ors button state through `button_control.py`</a:t>
            </a:r>
          </a:p>
          <a:p>
            <a:pPr algn="l" marL="604515" indent="-302257" lvl="1">
              <a:lnSpc>
                <a:spcPts val="3919"/>
              </a:lnSpc>
              <a:spcBef>
                <a:spcPct val="0"/>
              </a:spcBef>
              <a:buFont typeface="Arial"/>
              <a:buChar char="•"/>
            </a:pPr>
            <a:r>
              <a:rPr lang="en-US" sz="2799">
                <a:solidFill>
                  <a:srgbClr val="000000"/>
                </a:solidFill>
                <a:latin typeface="Alatsi"/>
                <a:ea typeface="Alatsi"/>
                <a:cs typeface="Alatsi"/>
                <a:sym typeface="Alatsi"/>
              </a:rPr>
              <a:t>sends "start"/"end" message to MQTT topic "period/status" when pressed</a:t>
            </a:r>
          </a:p>
        </p:txBody>
      </p:sp>
      <p:sp>
        <p:nvSpPr>
          <p:cNvPr name="TextBox 16" id="16"/>
          <p:cNvSpPr txBox="true"/>
          <p:nvPr/>
        </p:nvSpPr>
        <p:spPr>
          <a:xfrm rot="0">
            <a:off x="1751868" y="2637493"/>
            <a:ext cx="3033888" cy="544851"/>
          </a:xfrm>
          <a:prstGeom prst="rect">
            <a:avLst/>
          </a:prstGeom>
        </p:spPr>
        <p:txBody>
          <a:bodyPr anchor="t" rtlCol="false" tIns="0" lIns="0" bIns="0" rIns="0">
            <a:spAutoFit/>
          </a:bodyPr>
          <a:lstStyle/>
          <a:p>
            <a:pPr algn="l">
              <a:lnSpc>
                <a:spcPts val="4427"/>
              </a:lnSpc>
            </a:pPr>
            <a:r>
              <a:rPr lang="en-US" sz="3162">
                <a:solidFill>
                  <a:srgbClr val="000000"/>
                </a:solidFill>
                <a:latin typeface="Alatsi"/>
                <a:ea typeface="Alatsi"/>
                <a:cs typeface="Alatsi"/>
                <a:sym typeface="Alatsi"/>
              </a:rPr>
              <a:t>Implementation</a:t>
            </a:r>
          </a:p>
        </p:txBody>
      </p:sp>
      <p:sp>
        <p:nvSpPr>
          <p:cNvPr name="TextBox 17" id="17"/>
          <p:cNvSpPr txBox="true"/>
          <p:nvPr/>
        </p:nvSpPr>
        <p:spPr>
          <a:xfrm rot="0">
            <a:off x="1095893" y="8668570"/>
            <a:ext cx="12081434" cy="986156"/>
          </a:xfrm>
          <a:prstGeom prst="rect">
            <a:avLst/>
          </a:prstGeom>
        </p:spPr>
        <p:txBody>
          <a:bodyPr anchor="t" rtlCol="false" tIns="0" lIns="0" bIns="0" rIns="0">
            <a:spAutoFit/>
          </a:bodyPr>
          <a:lstStyle/>
          <a:p>
            <a:pPr algn="l" marL="604515" indent="-302257" lvl="1">
              <a:lnSpc>
                <a:spcPts val="3919"/>
              </a:lnSpc>
              <a:spcBef>
                <a:spcPct val="0"/>
              </a:spcBef>
              <a:buFont typeface="Arial"/>
              <a:buChar char="•"/>
            </a:pPr>
            <a:r>
              <a:rPr lang="en-US" sz="2799">
                <a:solidFill>
                  <a:srgbClr val="000000"/>
                </a:solidFill>
                <a:latin typeface="Alatsi"/>
                <a:ea typeface="Alatsi"/>
                <a:cs typeface="Alatsi"/>
                <a:sym typeface="Alatsi"/>
              </a:rPr>
              <a:t>The same is done for monitoring pain and mood levels, through s_moodAndPain.py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76300"/>
            <a:ext cx="16230600" cy="1335401"/>
          </a:xfrm>
          <a:prstGeom prst="rect">
            <a:avLst/>
          </a:prstGeom>
        </p:spPr>
        <p:txBody>
          <a:bodyPr anchor="t" rtlCol="false" tIns="0" lIns="0" bIns="0" rIns="0">
            <a:spAutoFit/>
          </a:bodyPr>
          <a:lstStyle/>
          <a:p>
            <a:pPr algn="ctr">
              <a:lnSpc>
                <a:spcPts val="10920"/>
              </a:lnSpc>
            </a:pPr>
            <a:r>
              <a:rPr lang="en-US" sz="7800">
                <a:solidFill>
                  <a:srgbClr val="000000"/>
                </a:solidFill>
                <a:latin typeface="Alatsi"/>
                <a:ea typeface="Alatsi"/>
                <a:cs typeface="Alatsi"/>
                <a:sym typeface="Alatsi"/>
              </a:rPr>
              <a:t>S</a:t>
            </a:r>
            <a:r>
              <a:rPr lang="en-US" sz="7800">
                <a:solidFill>
                  <a:srgbClr val="000000"/>
                </a:solidFill>
                <a:latin typeface="Alatsi"/>
                <a:ea typeface="Alatsi"/>
                <a:cs typeface="Alatsi"/>
                <a:sym typeface="Alatsi"/>
              </a:rPr>
              <a:t>ENSOR – CHOICE JUSTIFICATION</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684512" y="-402254"/>
            <a:ext cx="4640" cy="10689176"/>
          </a:xfrm>
          <a:prstGeom prst="line">
            <a:avLst/>
          </a:prstGeom>
          <a:ln cap="flat" w="114300">
            <a:solidFill>
              <a:srgbClr val="9FC3D0"/>
            </a:solidFill>
            <a:prstDash val="solid"/>
            <a:headEnd type="none" len="sm" w="sm"/>
            <a:tailEnd type="none" len="sm" w="sm"/>
          </a:ln>
        </p:spPr>
      </p:sp>
      <p:sp>
        <p:nvSpPr>
          <p:cNvPr name="Freeform 7" id="7"/>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986598" y="3227177"/>
            <a:ext cx="6039392" cy="802876"/>
            <a:chOff x="0" y="0"/>
            <a:chExt cx="1590622" cy="211457"/>
          </a:xfrm>
        </p:grpSpPr>
        <p:sp>
          <p:nvSpPr>
            <p:cNvPr name="Freeform 10" id="10"/>
            <p:cNvSpPr/>
            <p:nvPr/>
          </p:nvSpPr>
          <p:spPr>
            <a:xfrm flipH="false" flipV="false" rot="0">
              <a:off x="0" y="0"/>
              <a:ext cx="1590622" cy="211457"/>
            </a:xfrm>
            <a:custGeom>
              <a:avLst/>
              <a:gdLst/>
              <a:ahLst/>
              <a:cxnLst/>
              <a:rect r="r" b="b" t="t" l="l"/>
              <a:pathLst>
                <a:path h="211457" w="1590622">
                  <a:moveTo>
                    <a:pt x="21792" y="0"/>
                  </a:moveTo>
                  <a:lnTo>
                    <a:pt x="1568829" y="0"/>
                  </a:lnTo>
                  <a:cubicBezTo>
                    <a:pt x="1580865" y="0"/>
                    <a:pt x="1590622" y="9757"/>
                    <a:pt x="1590622" y="21792"/>
                  </a:cubicBezTo>
                  <a:lnTo>
                    <a:pt x="1590622" y="189665"/>
                  </a:lnTo>
                  <a:cubicBezTo>
                    <a:pt x="1590622" y="201700"/>
                    <a:pt x="1580865" y="211457"/>
                    <a:pt x="1568829" y="211457"/>
                  </a:cubicBezTo>
                  <a:lnTo>
                    <a:pt x="21792" y="211457"/>
                  </a:lnTo>
                  <a:cubicBezTo>
                    <a:pt x="9757" y="211457"/>
                    <a:pt x="0" y="201700"/>
                    <a:pt x="0" y="189665"/>
                  </a:cubicBezTo>
                  <a:lnTo>
                    <a:pt x="0" y="21792"/>
                  </a:lnTo>
                  <a:cubicBezTo>
                    <a:pt x="0" y="9757"/>
                    <a:pt x="9757" y="0"/>
                    <a:pt x="21792" y="0"/>
                  </a:cubicBezTo>
                  <a:close/>
                </a:path>
              </a:pathLst>
            </a:custGeom>
            <a:solidFill>
              <a:srgbClr val="F3C9C8"/>
            </a:solidFill>
          </p:spPr>
        </p:sp>
        <p:sp>
          <p:nvSpPr>
            <p:cNvPr name="TextBox 11" id="11"/>
            <p:cNvSpPr txBox="true"/>
            <p:nvPr/>
          </p:nvSpPr>
          <p:spPr>
            <a:xfrm>
              <a:off x="0" y="-47625"/>
              <a:ext cx="1590622" cy="259082"/>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2202327" y="3307539"/>
            <a:ext cx="5607933" cy="580390"/>
          </a:xfrm>
          <a:prstGeom prst="rect">
            <a:avLst/>
          </a:prstGeom>
        </p:spPr>
        <p:txBody>
          <a:bodyPr anchor="t" rtlCol="false" tIns="0" lIns="0" bIns="0" rIns="0">
            <a:spAutoFit/>
          </a:bodyPr>
          <a:lstStyle/>
          <a:p>
            <a:pPr algn="l">
              <a:lnSpc>
                <a:spcPts val="4759"/>
              </a:lnSpc>
            </a:pPr>
            <a:r>
              <a:rPr lang="en-US" sz="3399">
                <a:solidFill>
                  <a:srgbClr val="000000"/>
                </a:solidFill>
                <a:latin typeface="Alatsi"/>
                <a:ea typeface="Alatsi"/>
                <a:cs typeface="Alatsi"/>
                <a:sym typeface="Alatsi"/>
              </a:rPr>
              <a:t>Why</a:t>
            </a:r>
            <a:r>
              <a:rPr lang="en-US" sz="3399">
                <a:solidFill>
                  <a:srgbClr val="000000"/>
                </a:solidFill>
                <a:latin typeface="Alatsi"/>
                <a:ea typeface="Alatsi"/>
                <a:cs typeface="Alatsi"/>
                <a:sym typeface="Alatsi"/>
              </a:rPr>
              <a:t> we chose to use buttons</a:t>
            </a:r>
          </a:p>
        </p:txBody>
      </p:sp>
      <p:sp>
        <p:nvSpPr>
          <p:cNvPr name="TextBox 13" id="13"/>
          <p:cNvSpPr txBox="true"/>
          <p:nvPr/>
        </p:nvSpPr>
        <p:spPr>
          <a:xfrm rot="0">
            <a:off x="3097044" y="4326079"/>
            <a:ext cx="13763769" cy="4695826"/>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Alatsi"/>
                <a:ea typeface="Alatsi"/>
                <a:cs typeface="Alatsi"/>
                <a:sym typeface="Alatsi"/>
              </a:rPr>
              <a:t>Offers a simple and intuitive physical inte</a:t>
            </a:r>
            <a:r>
              <a:rPr lang="en-US" sz="2999">
                <a:solidFill>
                  <a:srgbClr val="000000"/>
                </a:solidFill>
                <a:latin typeface="Alatsi"/>
                <a:ea typeface="Alatsi"/>
                <a:cs typeface="Alatsi"/>
                <a:sym typeface="Alatsi"/>
              </a:rPr>
              <a:t>rface, allowing users to easily log period start/end or mood/pain levels</a:t>
            </a:r>
          </a:p>
          <a:p>
            <a:pPr algn="l">
              <a:lnSpc>
                <a:spcPts val="4199"/>
              </a:lnSpc>
              <a:spcBef>
                <a:spcPct val="0"/>
              </a:spcBef>
            </a:pPr>
          </a:p>
          <a:p>
            <a:pPr algn="l">
              <a:lnSpc>
                <a:spcPts val="4199"/>
              </a:lnSpc>
              <a:spcBef>
                <a:spcPct val="0"/>
              </a:spcBef>
            </a:pPr>
            <a:r>
              <a:rPr lang="en-US" sz="2999">
                <a:solidFill>
                  <a:srgbClr val="000000"/>
                </a:solidFill>
                <a:latin typeface="Alatsi"/>
                <a:ea typeface="Alatsi"/>
                <a:cs typeface="Alatsi"/>
                <a:sym typeface="Alatsi"/>
              </a:rPr>
              <a:t>Addresses a key issue identified in our questionnaire: most tracking apps involve multiple steps unlocking, navigating, an</a:t>
            </a:r>
            <a:r>
              <a:rPr lang="en-US" sz="2999">
                <a:solidFill>
                  <a:srgbClr val="000000"/>
                </a:solidFill>
                <a:latin typeface="Alatsi"/>
                <a:ea typeface="Alatsi"/>
                <a:cs typeface="Alatsi"/>
                <a:sym typeface="Alatsi"/>
              </a:rPr>
              <a:t>d selecting. This makes consistent use more difficult, especially on rough days</a:t>
            </a:r>
          </a:p>
          <a:p>
            <a:pPr algn="l">
              <a:lnSpc>
                <a:spcPts val="4199"/>
              </a:lnSpc>
              <a:spcBef>
                <a:spcPct val="0"/>
              </a:spcBef>
            </a:pPr>
          </a:p>
          <a:p>
            <a:pPr algn="l">
              <a:lnSpc>
                <a:spcPts val="4199"/>
              </a:lnSpc>
              <a:spcBef>
                <a:spcPct val="0"/>
              </a:spcBef>
            </a:pPr>
            <a:r>
              <a:rPr lang="en-US" sz="2999">
                <a:solidFill>
                  <a:srgbClr val="000000"/>
                </a:solidFill>
                <a:latin typeface="Alatsi"/>
                <a:ea typeface="Alatsi"/>
                <a:cs typeface="Alatsi"/>
                <a:sym typeface="Alatsi"/>
              </a:rPr>
              <a:t>One-button operation removes friction from data entry, significantly lowering the barrier to regular, accurate tracking</a:t>
            </a:r>
          </a:p>
        </p:txBody>
      </p:sp>
      <p:grpSp>
        <p:nvGrpSpPr>
          <p:cNvPr name="Group 14" id="14"/>
          <p:cNvGrpSpPr/>
          <p:nvPr/>
        </p:nvGrpSpPr>
        <p:grpSpPr>
          <a:xfrm rot="0">
            <a:off x="1649110" y="4383229"/>
            <a:ext cx="1106435" cy="110643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C9C8"/>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1</a:t>
              </a:r>
            </a:p>
          </p:txBody>
        </p:sp>
      </p:grpSp>
      <p:grpSp>
        <p:nvGrpSpPr>
          <p:cNvPr name="Group 17" id="17"/>
          <p:cNvGrpSpPr/>
          <p:nvPr/>
        </p:nvGrpSpPr>
        <p:grpSpPr>
          <a:xfrm rot="0">
            <a:off x="1649110" y="6149350"/>
            <a:ext cx="1106435" cy="110643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C9C8"/>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2</a:t>
              </a:r>
            </a:p>
          </p:txBody>
        </p:sp>
      </p:grpSp>
      <p:grpSp>
        <p:nvGrpSpPr>
          <p:cNvPr name="Group 20" id="20"/>
          <p:cNvGrpSpPr/>
          <p:nvPr/>
        </p:nvGrpSpPr>
        <p:grpSpPr>
          <a:xfrm rot="0">
            <a:off x="1649110" y="7915470"/>
            <a:ext cx="1106435" cy="110643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C9C8"/>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000000"/>
                  </a:solidFill>
                  <a:latin typeface="Canva Sans Bold"/>
                  <a:ea typeface="Canva Sans Bold"/>
                  <a:cs typeface="Canva Sans Bold"/>
                  <a:sym typeface="Canva Sans Bold"/>
                </a:rPr>
                <a:t>3</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DAGmrrWVcuA</dc:identifier>
  <dcterms:modified xsi:type="dcterms:W3CDTF">2011-08-01T06:04:30Z</dcterms:modified>
  <cp:revision>1</cp:revision>
  <dc:title>FloBot presentation</dc:title>
</cp:coreProperties>
</file>